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83" r:id="rId2"/>
    <p:sldMasterId id="2147483702" r:id="rId3"/>
    <p:sldMasterId id="2147483714" r:id="rId4"/>
    <p:sldMasterId id="2147483716" r:id="rId5"/>
    <p:sldMasterId id="2147483727" r:id="rId6"/>
    <p:sldMasterId id="2147483736" r:id="rId7"/>
  </p:sldMasterIdLst>
  <p:notesMasterIdLst>
    <p:notesMasterId r:id="rId57"/>
  </p:notesMasterIdLst>
  <p:sldIdLst>
    <p:sldId id="479" r:id="rId8"/>
    <p:sldId id="297" r:id="rId9"/>
    <p:sldId id="318" r:id="rId10"/>
    <p:sldId id="450" r:id="rId11"/>
    <p:sldId id="391" r:id="rId12"/>
    <p:sldId id="394" r:id="rId13"/>
    <p:sldId id="396" r:id="rId14"/>
    <p:sldId id="401" r:id="rId15"/>
    <p:sldId id="363" r:id="rId16"/>
    <p:sldId id="364" r:id="rId17"/>
    <p:sldId id="362" r:id="rId18"/>
    <p:sldId id="378" r:id="rId19"/>
    <p:sldId id="405" r:id="rId20"/>
    <p:sldId id="380" r:id="rId21"/>
    <p:sldId id="445" r:id="rId22"/>
    <p:sldId id="372" r:id="rId23"/>
    <p:sldId id="397" r:id="rId24"/>
    <p:sldId id="398" r:id="rId25"/>
    <p:sldId id="365" r:id="rId26"/>
    <p:sldId id="359" r:id="rId27"/>
    <p:sldId id="370" r:id="rId28"/>
    <p:sldId id="373" r:id="rId29"/>
    <p:sldId id="374" r:id="rId30"/>
    <p:sldId id="466" r:id="rId31"/>
    <p:sldId id="408" r:id="rId32"/>
    <p:sldId id="371" r:id="rId33"/>
    <p:sldId id="399" r:id="rId34"/>
    <p:sldId id="361" r:id="rId35"/>
    <p:sldId id="369" r:id="rId36"/>
    <p:sldId id="400" r:id="rId37"/>
    <p:sldId id="465" r:id="rId38"/>
    <p:sldId id="451" r:id="rId39"/>
    <p:sldId id="452" r:id="rId40"/>
    <p:sldId id="467" r:id="rId41"/>
    <p:sldId id="454" r:id="rId42"/>
    <p:sldId id="344" r:id="rId43"/>
    <p:sldId id="377" r:id="rId44"/>
    <p:sldId id="406" r:id="rId45"/>
    <p:sldId id="382" r:id="rId46"/>
    <p:sldId id="409" r:id="rId47"/>
    <p:sldId id="314" r:id="rId48"/>
    <p:sldId id="411" r:id="rId49"/>
    <p:sldId id="472" r:id="rId50"/>
    <p:sldId id="473" r:id="rId51"/>
    <p:sldId id="474" r:id="rId52"/>
    <p:sldId id="475" r:id="rId53"/>
    <p:sldId id="476" r:id="rId54"/>
    <p:sldId id="477" r:id="rId55"/>
    <p:sldId id="296" r:id="rId5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2A84"/>
    <a:srgbClr val="3ED4B8"/>
    <a:srgbClr val="1FF3FB"/>
    <a:srgbClr val="FFC724"/>
    <a:srgbClr val="000089"/>
    <a:srgbClr val="255E90"/>
    <a:srgbClr val="FFFFFF"/>
    <a:srgbClr val="FF0353"/>
    <a:srgbClr val="253D90"/>
    <a:srgbClr val="463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849" autoAdjust="0"/>
  </p:normalViewPr>
  <p:slideViewPr>
    <p:cSldViewPr snapToGrid="0" snapToObjects="1">
      <p:cViewPr varScale="1">
        <p:scale>
          <a:sx n="110" d="100"/>
          <a:sy n="110" d="100"/>
        </p:scale>
        <p:origin x="1572" y="138"/>
      </p:cViewPr>
      <p:guideLst>
        <p:guide orient="horz" pos="2205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7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D8D60-B591-4ABE-867E-2F67D3BC7327}" type="datetimeFigureOut">
              <a:rPr lang="es-CO" smtClean="0"/>
              <a:t>13/10/2020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DE7A8-1D63-45DB-A9ED-A95D1A2143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303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33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20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21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Marvin confirma que son (</a:t>
            </a:r>
            <a:r>
              <a:rPr lang="es-CO" baseline="0" dirty="0"/>
              <a:t> 47 informes de </a:t>
            </a:r>
            <a:r>
              <a:rPr lang="es-CO" baseline="0" dirty="0" err="1"/>
              <a:t>cali</a:t>
            </a:r>
            <a:r>
              <a:rPr lang="es-CO" baseline="0" dirty="0"/>
              <a:t> cómo vamos y 3 de yumbo)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22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23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E7A8-1D63-45DB-A9ED-A95D1A21431C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6838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El</a:t>
            </a:r>
            <a:r>
              <a:rPr lang="es-CO" baseline="0" dirty="0"/>
              <a:t> área nos suministra el dato actual el martes y con base en eso se fijará la meta para 2018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E7A8-1D63-45DB-A9ED-A95D1A21431C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0401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26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Isa aclaró que no se trata de 15 estudios a publicar sino la</a:t>
            </a:r>
            <a:r>
              <a:rPr lang="es-CO" baseline="0" dirty="0"/>
              <a:t> evaluación de 15 </a:t>
            </a:r>
            <a:r>
              <a:rPr lang="es-CO" baseline="0" dirty="0" err="1"/>
              <a:t>prógramas</a:t>
            </a:r>
            <a:r>
              <a:rPr lang="es-CO" baseline="0" dirty="0"/>
              <a:t> 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27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26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28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Pendiente dato de lecturabilidad para el martes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29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Nota: Los programas</a:t>
            </a:r>
            <a:r>
              <a:rPr lang="es-CO" baseline="0" dirty="0"/>
              <a:t> de </a:t>
            </a:r>
            <a:r>
              <a:rPr lang="es-CO" baseline="0" dirty="0" err="1"/>
              <a:t>visibilización</a:t>
            </a:r>
            <a:r>
              <a:rPr lang="es-CO" baseline="0" dirty="0"/>
              <a:t> pretenden sólo difundir los programas de la unidad al público, mientras que los </a:t>
            </a:r>
            <a:r>
              <a:rPr lang="es-CO" baseline="0" dirty="0" err="1"/>
              <a:t>CaliMeetUp</a:t>
            </a:r>
            <a:r>
              <a:rPr lang="es-CO" baseline="0" dirty="0"/>
              <a:t> que están ubicados en la iniciativa «comunidad emprendedora» involucrar a los participantes y establecer contactos más formales</a:t>
            </a:r>
            <a:endParaRPr lang="es-CO" dirty="0"/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E04CC-9953-40B2-BB3C-5729F2D3B36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94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Nota: Los programas</a:t>
            </a:r>
            <a:r>
              <a:rPr lang="es-CO" baseline="0" dirty="0"/>
              <a:t> de </a:t>
            </a:r>
            <a:r>
              <a:rPr lang="es-CO" baseline="0" dirty="0" err="1"/>
              <a:t>visibilización</a:t>
            </a:r>
            <a:r>
              <a:rPr lang="es-CO" baseline="0" dirty="0"/>
              <a:t> pretenden sólo difundir los programas de la unidad al público, mientras que los </a:t>
            </a:r>
            <a:r>
              <a:rPr lang="es-CO" baseline="0" dirty="0" err="1"/>
              <a:t>CaliMeetUp</a:t>
            </a:r>
            <a:r>
              <a:rPr lang="es-CO" baseline="0" dirty="0"/>
              <a:t> que están ubicados en la iniciativa «comunidad emprendedora» involucrar a los participantes y establecer contactos más formales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E7A8-1D63-45DB-A9ED-A95D1A21431C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3128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32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33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34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35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E7A8-1D63-45DB-A9ED-A95D1A21431C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5576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10631-D53F-A542-A8AD-F7F2CE6AD392}" type="slidenum">
              <a:rPr lang="en-US" altLang="en-US">
                <a:solidFill>
                  <a:prstClr val="black"/>
                </a:solidFill>
              </a:rPr>
              <a:pPr/>
              <a:t>41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7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7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4343" indent="-285750" algn="ctr">
              <a:buFont typeface="Arial" charset="0"/>
              <a:buChar char="•"/>
            </a:pPr>
            <a:endParaRPr lang="es-ES_tradnl" altLang="es-CO" sz="1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altLang="es-CO" sz="1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altLang="es-CO" sz="1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3106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E7A8-1D63-45DB-A9ED-A95D1A21431C}" type="slidenum">
              <a:rPr lang="es-CO" smtClean="0"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1723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10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11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16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Según conversación con Isabela</a:t>
            </a:r>
            <a:r>
              <a:rPr lang="es-CO" baseline="0" dirty="0"/>
              <a:t> el proyecto es estructurado porque en 2018 no alcanza a ser implementado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17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81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18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43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04CC-9953-40B2-BB3C-5729F2D3B360}" type="slidenum">
              <a:rPr lang="es-CO" smtClean="0">
                <a:solidFill>
                  <a:prstClr val="black"/>
                </a:solidFill>
              </a:rPr>
              <a:pPr/>
              <a:t>19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20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6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742950" rtl="0" eaLnBrk="1" latinLnBrk="0" hangingPunct="1">
              <a:spcBef>
                <a:spcPts val="1625"/>
              </a:spcBef>
              <a:buClr>
                <a:schemeClr val="accent1"/>
              </a:buClr>
              <a:buFont typeface="Wingdings 2" pitchFamily="18" charset="2"/>
              <a:buNone/>
              <a:defRPr sz="1463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AE949-4874-4946-9BFF-D81DF2A0945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0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7F9F-13ED-BB46-9551-EE9BEECAF56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12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742950" rtl="0" eaLnBrk="1" latinLnBrk="0" hangingPunct="1">
              <a:spcBef>
                <a:spcPts val="244"/>
              </a:spcBef>
              <a:buNone/>
              <a:defRPr sz="1463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29D1-8766-BD4F-8E5D-AFED00A89FE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463"/>
            </a:lvl1pPr>
          </a:lstStyle>
          <a:p>
            <a:r>
              <a:rPr lang="es-ES_tradnl" dirty="0" err="1"/>
              <a:t>Drag</a:t>
            </a:r>
            <a:r>
              <a:rPr lang="es-ES_tradnl" dirty="0"/>
              <a:t> </a:t>
            </a:r>
            <a:r>
              <a:rPr lang="es-ES_tradnl" dirty="0" err="1"/>
              <a:t>picture</a:t>
            </a:r>
            <a:r>
              <a:rPr lang="es-ES_tradnl" dirty="0"/>
              <a:t> to </a:t>
            </a:r>
            <a:r>
              <a:rPr lang="es-ES_tradnl" dirty="0" err="1"/>
              <a:t>placeholder</a:t>
            </a:r>
            <a:r>
              <a:rPr lang="es-ES_tradnl" dirty="0"/>
              <a:t> </a:t>
            </a:r>
            <a:r>
              <a:rPr lang="es-ES_tradnl" dirty="0" err="1"/>
              <a:t>or</a:t>
            </a:r>
            <a:r>
              <a:rPr lang="es-ES_tradnl" dirty="0"/>
              <a:t>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icon</a:t>
            </a:r>
            <a:r>
              <a:rPr lang="es-ES_tradnl" dirty="0"/>
              <a:t> to </a:t>
            </a:r>
            <a:r>
              <a:rPr lang="es-ES_tradnl" dirty="0" err="1"/>
              <a:t>add</a:t>
            </a:r>
            <a:endParaRPr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9894" y="6554790"/>
            <a:ext cx="457200" cy="365125"/>
          </a:xfrm>
        </p:spPr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17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742950" rtl="0" eaLnBrk="1" latinLnBrk="0" hangingPunct="1">
              <a:spcBef>
                <a:spcPct val="0"/>
              </a:spcBef>
              <a:buNone/>
              <a:defRPr sz="2925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742950" rtl="0" eaLnBrk="1" latinLnBrk="0" hangingPunct="1">
              <a:spcBef>
                <a:spcPts val="244"/>
              </a:spcBef>
              <a:buClr>
                <a:schemeClr val="accent1"/>
              </a:buClr>
              <a:buFont typeface="Wingdings 2" pitchFamily="18" charset="2"/>
              <a:buNone/>
              <a:defRPr sz="1463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1D4D-5C83-064A-8065-2D6D415162D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95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463"/>
            </a:lvl2pPr>
            <a:lvl3pPr>
              <a:defRPr sz="1463"/>
            </a:lvl3pPr>
            <a:lvl4pPr>
              <a:defRPr sz="1463"/>
            </a:lvl4pPr>
            <a:lvl5pPr>
              <a:defRPr sz="1463"/>
            </a:lvl5pPr>
            <a:lvl6pPr marL="1670348" indent="-279897">
              <a:defRPr sz="1463"/>
            </a:lvl6pPr>
            <a:lvl7pPr marL="1670348" indent="-279897">
              <a:defRPr sz="1463"/>
            </a:lvl7pPr>
            <a:lvl8pPr marL="1670348" indent="-279897">
              <a:defRPr sz="1463"/>
            </a:lvl8pPr>
            <a:lvl9pPr marL="1670348" indent="-279897">
              <a:defRPr sz="1463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463"/>
            </a:lvl2pPr>
            <a:lvl3pPr>
              <a:defRPr sz="1463"/>
            </a:lvl3pPr>
            <a:lvl4pPr>
              <a:defRPr sz="1463"/>
            </a:lvl4pPr>
            <a:lvl5pPr>
              <a:defRPr sz="1463"/>
            </a:lvl5pPr>
            <a:lvl6pPr marL="1670348" indent="-279897">
              <a:defRPr sz="1463"/>
            </a:lvl6pPr>
            <a:lvl7pPr marL="1670348" indent="-279897">
              <a:defRPr sz="1463"/>
            </a:lvl7pPr>
            <a:lvl8pPr marL="1670348" indent="-279897">
              <a:defRPr sz="1463"/>
            </a:lvl8pPr>
            <a:lvl9pPr marL="1670348" indent="-279897">
              <a:defRPr sz="1463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62"/>
            <a:ext cx="2133600" cy="365125"/>
          </a:xfrm>
        </p:spPr>
        <p:txBody>
          <a:bodyPr/>
          <a:lstStyle/>
          <a:p>
            <a:fld id="{BCB2045C-B6E8-4B41-AB73-608D895745C8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01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6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1950" b="0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463"/>
            </a:lvl2pPr>
            <a:lvl3pPr>
              <a:defRPr sz="1463"/>
            </a:lvl3pPr>
            <a:lvl4pPr>
              <a:defRPr sz="1463"/>
            </a:lvl4pPr>
            <a:lvl5pPr>
              <a:defRPr sz="1463"/>
            </a:lvl5pPr>
            <a:lvl6pPr marL="1670348" indent="-279897">
              <a:defRPr sz="1300"/>
            </a:lvl6pPr>
            <a:lvl7pPr marL="1670348" indent="-279897">
              <a:defRPr sz="1300"/>
            </a:lvl7pPr>
            <a:lvl8pPr marL="1670348" indent="-279897">
              <a:defRPr sz="1300"/>
            </a:lvl8pPr>
            <a:lvl9pPr marL="1670348" indent="-279897">
              <a:defRPr sz="13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6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1950" b="0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463"/>
            </a:lvl2pPr>
            <a:lvl3pPr>
              <a:defRPr sz="1463"/>
            </a:lvl3pPr>
            <a:lvl4pPr>
              <a:defRPr sz="1463"/>
            </a:lvl4pPr>
            <a:lvl5pPr>
              <a:defRPr sz="1463"/>
            </a:lvl5pPr>
            <a:lvl6pPr marL="1670348" indent="-279897">
              <a:defRPr sz="1300"/>
            </a:lvl6pPr>
            <a:lvl7pPr marL="1670348" indent="-279897">
              <a:defRPr sz="1300"/>
            </a:lvl7pPr>
            <a:lvl8pPr marL="1670348" indent="-279897">
              <a:defRPr sz="1300"/>
            </a:lvl8pPr>
            <a:lvl9pPr marL="1670348" indent="-279897">
              <a:defRPr sz="13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62"/>
            <a:ext cx="2133600" cy="365125"/>
          </a:xfrm>
        </p:spPr>
        <p:txBody>
          <a:bodyPr/>
          <a:lstStyle/>
          <a:p>
            <a:fld id="{C12F10DF-CE4E-F541-B35C-5DE07DFCEB4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62"/>
            <a:ext cx="2895600" cy="365125"/>
          </a:xfrm>
        </p:spPr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027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00F-DA8E-1840-9B15-4ABBE506233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31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3396" y="99391"/>
            <a:ext cx="9009440" cy="974725"/>
          </a:xfrm>
        </p:spPr>
        <p:txBody>
          <a:bodyPr>
            <a:normAutofit/>
          </a:bodyPr>
          <a:lstStyle>
            <a:lvl1pPr marL="0" indent="0">
              <a:buNone/>
              <a:defRPr sz="2100" b="1" i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833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742950" rtl="0" eaLnBrk="1" latinLnBrk="0" hangingPunct="1">
              <a:spcBef>
                <a:spcPct val="0"/>
              </a:spcBef>
              <a:buNone/>
              <a:defRPr sz="2925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3"/>
            <a:ext cx="3566160" cy="3686175"/>
          </a:xfrm>
        </p:spPr>
        <p:txBody>
          <a:bodyPr/>
          <a:lstStyle>
            <a:lvl1pPr>
              <a:defRPr sz="1463"/>
            </a:lvl1pPr>
            <a:lvl2pPr>
              <a:defRPr sz="1463"/>
            </a:lvl2pPr>
            <a:lvl3pPr>
              <a:defRPr sz="1463"/>
            </a:lvl3pPr>
            <a:lvl4pPr>
              <a:defRPr sz="1463"/>
            </a:lvl4pPr>
            <a:lvl5pPr>
              <a:defRPr sz="1463"/>
            </a:lvl5pPr>
            <a:lvl6pPr marL="1670348" indent="-279897">
              <a:defRPr sz="1625"/>
            </a:lvl6pPr>
            <a:lvl7pPr marL="1670348" indent="-279897">
              <a:defRPr sz="1625"/>
            </a:lvl7pPr>
            <a:lvl8pPr marL="1670348" indent="-279897">
              <a:defRPr sz="1625"/>
            </a:lvl8pPr>
            <a:lvl9pPr marL="1670348" indent="-279897">
              <a:defRPr sz="1625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742950" rtl="0" eaLnBrk="1" latinLnBrk="0" hangingPunct="1">
              <a:spcBef>
                <a:spcPts val="1625"/>
              </a:spcBef>
              <a:buClr>
                <a:schemeClr val="accent1"/>
              </a:buClr>
              <a:buFont typeface="Wingdings 2" pitchFamily="18" charset="2"/>
              <a:buNone/>
              <a:defRPr sz="1463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62"/>
            <a:ext cx="2133600" cy="365125"/>
          </a:xfrm>
        </p:spPr>
        <p:txBody>
          <a:bodyPr/>
          <a:lstStyle/>
          <a:p>
            <a:fld id="{72E4C58C-F466-984A-8739-3613F1AEB73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42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742950" rtl="0" eaLnBrk="1" latinLnBrk="0" hangingPunct="1">
              <a:spcBef>
                <a:spcPct val="0"/>
              </a:spcBef>
              <a:buNone/>
              <a:defRPr sz="2925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8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195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es-ES_tradnl" dirty="0" err="1"/>
              <a:t>Drag</a:t>
            </a:r>
            <a:r>
              <a:rPr lang="es-ES_tradnl" dirty="0"/>
              <a:t> </a:t>
            </a:r>
            <a:r>
              <a:rPr lang="es-ES_tradnl" dirty="0" err="1"/>
              <a:t>picture</a:t>
            </a:r>
            <a:r>
              <a:rPr lang="es-ES_tradnl" dirty="0"/>
              <a:t> to </a:t>
            </a:r>
            <a:r>
              <a:rPr lang="es-ES_tradnl" dirty="0" err="1"/>
              <a:t>placeholder</a:t>
            </a:r>
            <a:r>
              <a:rPr lang="es-ES_tradnl" dirty="0"/>
              <a:t> </a:t>
            </a:r>
            <a:r>
              <a:rPr lang="es-ES_tradnl" dirty="0" err="1"/>
              <a:t>or</a:t>
            </a:r>
            <a:r>
              <a:rPr lang="es-ES_tradnl" dirty="0"/>
              <a:t>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icon</a:t>
            </a:r>
            <a:r>
              <a:rPr lang="es-ES_tradnl" dirty="0"/>
              <a:t> to </a:t>
            </a:r>
            <a:r>
              <a:rPr lang="es-ES_tradnl" dirty="0" err="1"/>
              <a:t>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463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marL="0" lvl="0" indent="0" algn="l" defTabSz="742950" rtl="0" eaLnBrk="1" latinLnBrk="0" hangingPunct="1">
              <a:spcBef>
                <a:spcPts val="162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62"/>
            <a:ext cx="2133600" cy="365125"/>
          </a:xfrm>
        </p:spPr>
        <p:txBody>
          <a:bodyPr/>
          <a:lstStyle/>
          <a:p>
            <a:fld id="{B1FB3933-AC49-0847-9B7C-C560CF2F47C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8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651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1950"/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8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742950" rtl="0" eaLnBrk="1" latinLnBrk="0" hangingPunct="1">
              <a:spcBef>
                <a:spcPts val="244"/>
              </a:spcBef>
              <a:buNone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4BC3-AB7F-7E46-9E81-23966F8BF6B8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463"/>
            </a:lvl1pPr>
          </a:lstStyle>
          <a:p>
            <a:r>
              <a:rPr lang="es-ES_tradnl"/>
              <a:t>Drag picture to placeholder or click icon to add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9894" y="6569078"/>
            <a:ext cx="457200" cy="365125"/>
          </a:xfrm>
        </p:spPr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09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1950"/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8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742950" rtl="0" eaLnBrk="1" latinLnBrk="0" hangingPunct="1">
              <a:spcBef>
                <a:spcPts val="244"/>
              </a:spcBef>
              <a:buNone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62"/>
            <a:ext cx="2133600" cy="365125"/>
          </a:xfrm>
        </p:spPr>
        <p:txBody>
          <a:bodyPr/>
          <a:lstStyle/>
          <a:p>
            <a:fld id="{00AB14F4-E342-AE48-AAF4-16A205E1042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463"/>
            </a:lvl1pPr>
          </a:lstStyle>
          <a:p>
            <a:r>
              <a:rPr lang="es-ES_tradnl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463"/>
            </a:lvl1pPr>
          </a:lstStyle>
          <a:p>
            <a:r>
              <a:rPr lang="es-ES_tradnl"/>
              <a:t>Drag picture to placeholder or click icon to add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9894" y="6569078"/>
            <a:ext cx="457200" cy="365125"/>
          </a:xfrm>
        </p:spPr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57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1950"/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8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742950" rtl="0" eaLnBrk="1" latinLnBrk="0" hangingPunct="1">
              <a:spcBef>
                <a:spcPts val="244"/>
              </a:spcBef>
              <a:buNone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62"/>
            <a:ext cx="2133600" cy="365125"/>
          </a:xfrm>
        </p:spPr>
        <p:txBody>
          <a:bodyPr/>
          <a:lstStyle/>
          <a:p>
            <a:fld id="{8612B35C-77DE-FD4B-A0A0-A3485922EB0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463"/>
            </a:lvl1pPr>
          </a:lstStyle>
          <a:p>
            <a:r>
              <a:rPr lang="es-ES_tradnl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463"/>
            </a:lvl1pPr>
          </a:lstStyle>
          <a:p>
            <a:r>
              <a:rPr lang="es-ES_tradnl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463"/>
            </a:lvl1pPr>
          </a:lstStyle>
          <a:p>
            <a:r>
              <a:rPr lang="es-ES_tradnl"/>
              <a:t>Drag picture to placeholder or click icon to add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9894" y="6569078"/>
            <a:ext cx="457200" cy="365125"/>
          </a:xfrm>
        </p:spPr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18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C770E-DB1B-D04D-AD38-C4CD10EE152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74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4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EFF4-B761-A443-B63E-EF0FE50B8C1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92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687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314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370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9" y="376214"/>
            <a:ext cx="2183642" cy="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54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89" y="355443"/>
            <a:ext cx="2328293" cy="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1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264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265" y="355443"/>
            <a:ext cx="2328293" cy="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94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40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446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9F2A87-042A-4745-942F-87E5A61DC9C9}" type="datetimeFigureOut">
              <a:rPr lang="es-CO" smtClean="0">
                <a:solidFill>
                  <a:srgbClr val="000000"/>
                </a:solidFill>
              </a:rPr>
              <a:pPr/>
              <a:t>13/10/2020</a:t>
            </a:fld>
            <a:endParaRPr lang="es-CO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5C43DF-CBDE-47BA-A79F-9F93318F83A7}" type="slidenum">
              <a:rPr lang="es-CO" smtClean="0">
                <a:solidFill>
                  <a:srgbClr val="000000"/>
                </a:solidFill>
              </a:rPr>
              <a:pPr/>
              <a:t>‹Nº›</a:t>
            </a:fld>
            <a:endParaRPr 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3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344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y shading">
    <p:bg>
      <p:bgPr>
        <a:gradFill>
          <a:gsLst>
            <a:gs pos="0">
              <a:schemeClr val="bg1"/>
            </a:gs>
            <a:gs pos="100000">
              <a:srgbClr val="DBDBD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84569" y="764704"/>
            <a:ext cx="6902231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784569" y="147092"/>
            <a:ext cx="6902231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512" y="5774480"/>
            <a:ext cx="1095488" cy="1083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96" y="100097"/>
            <a:ext cx="1627773" cy="451143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</a:schemeClr>
          </a:solidFill>
        </p:grpSpPr>
        <p:sp>
          <p:nvSpPr>
            <p:cNvPr id="11" name="Rectangle 10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b="1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6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2F3A46"/>
                </a:solidFill>
              </a:defRPr>
            </a:lvl1pPr>
          </a:lstStyle>
          <a:p>
            <a:pPr defTabSz="914400"/>
            <a:fld id="{F68327C5-B821-4FE9-A59A-A60D9EB59A9A}" type="slidenum">
              <a:rPr lang="en-US" smtClean="0"/>
              <a:pPr defTabSz="91440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45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152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425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895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9" y="376214"/>
            <a:ext cx="2183642" cy="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9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9" y="376214"/>
            <a:ext cx="2183642" cy="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0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89" y="355443"/>
            <a:ext cx="2328293" cy="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83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265" y="355443"/>
            <a:ext cx="2328293" cy="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55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41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890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79F2A87-042A-4745-942F-87E5A61DC9C9}" type="datetimeFigureOut">
              <a:rPr lang="es-CO">
                <a:solidFill>
                  <a:srgbClr val="000000"/>
                </a:solidFill>
              </a:rPr>
              <a:pPr defTabSz="457200"/>
              <a:t>13/10/2020</a:t>
            </a:fld>
            <a:endParaRPr lang="es-CO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25C43DF-CBDE-47BA-A79F-9F93318F83A7}" type="slidenum">
              <a:rPr lang="es-CO">
                <a:solidFill>
                  <a:srgbClr val="000000"/>
                </a:solidFill>
              </a:rPr>
              <a:pPr defTabSz="457200"/>
              <a:t>‹Nº›</a:t>
            </a:fld>
            <a:endParaRPr 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68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216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06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656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953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9" y="376214"/>
            <a:ext cx="2183642" cy="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89" y="355443"/>
            <a:ext cx="2328293" cy="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762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89" y="355443"/>
            <a:ext cx="2328293" cy="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55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265" y="355443"/>
            <a:ext cx="2328293" cy="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657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998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4096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5147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044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9" y="376214"/>
            <a:ext cx="2183642" cy="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97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89" y="355443"/>
            <a:ext cx="2328293" cy="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265" y="355443"/>
            <a:ext cx="2328293" cy="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034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7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265" y="355443"/>
            <a:ext cx="2328293" cy="6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028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55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9F2A87-042A-4745-942F-87E5A61DC9C9}" type="datetimeFigureOut">
              <a:rPr lang="es-CO" smtClean="0"/>
              <a:t>13/10/2020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5C43DF-CBDE-47BA-A79F-9F93318F83A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52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12324"/>
            <a:ext cx="9143322" cy="1245676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0800" y="6412584"/>
            <a:ext cx="5397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fld id="{CCFF0EA1-B68D-7D42-9D6A-3F5A97AD5618}" type="slidenum">
              <a:rPr lang="es-ES_tradnl" sz="1400" b="0" smtClean="0">
                <a:solidFill>
                  <a:schemeClr val="tx2"/>
                </a:solidFill>
                <a:latin typeface="AmpleSoft-Regular" panose="02000000000000000000" pitchFamily="50" charset="0"/>
                <a:cs typeface="+mn-cs"/>
              </a:rPr>
              <a:pPr algn="ctr">
                <a:defRPr/>
              </a:pPr>
              <a:t>‹Nº›</a:t>
            </a:fld>
            <a:endParaRPr lang="es-ES_tradnl" sz="1400" b="0" dirty="0">
              <a:solidFill>
                <a:schemeClr val="tx2"/>
              </a:solidFill>
              <a:latin typeface="AmpleSoft-Regular" panose="02000000000000000000" pitchFamily="50" charset="0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64" y="6348029"/>
            <a:ext cx="2281136" cy="3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7" r:id="rId2"/>
    <p:sldLayoutId id="2147483681" r:id="rId3"/>
    <p:sldLayoutId id="2147483673" r:id="rId4"/>
    <p:sldLayoutId id="2147483674" r:id="rId5"/>
    <p:sldLayoutId id="2147483675" r:id="rId6"/>
    <p:sldLayoutId id="2147483676" r:id="rId7"/>
    <p:sldLayoutId id="2147483682" r:id="rId8"/>
    <p:sldLayoutId id="2147483700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5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0C313467-12B5-DD45-8CA0-D6286A41AF1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400"/>
              <a:t>10/13/2020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84A6C53E-93C4-4CA4-8809-9FEFD1B3F31C}" type="slidenum">
              <a:rPr lang="es-CO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3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hf hdr="0" ftr="0" dt="0"/>
  <p:txStyles>
    <p:titleStyle>
      <a:lvl1pPr marL="0" indent="0" algn="l" defTabSz="742950" rtl="0" eaLnBrk="1" latinLnBrk="0" hangingPunct="1">
        <a:spcBef>
          <a:spcPct val="0"/>
        </a:spcBef>
        <a:buNone/>
        <a:defRPr sz="2925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8606" indent="-278606" algn="l" defTabSz="742950" rtl="0" eaLnBrk="1" latinLnBrk="0" hangingPunct="1">
        <a:spcBef>
          <a:spcPts val="1625"/>
        </a:spcBef>
        <a:buClr>
          <a:schemeClr val="accent1"/>
        </a:buClr>
        <a:buFont typeface="Wingdings 2" pitchFamily="18" charset="2"/>
        <a:buChar char=""/>
        <a:defRPr sz="162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213" indent="-273447" algn="l" defTabSz="742950" rtl="0" eaLnBrk="1" latinLnBrk="0" hangingPunct="1">
        <a:spcBef>
          <a:spcPts val="488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46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40978" indent="-283766" algn="l" defTabSz="742950" rtl="0" eaLnBrk="1" latinLnBrk="0" hangingPunct="1">
        <a:spcBef>
          <a:spcPts val="488"/>
        </a:spcBef>
        <a:buClr>
          <a:schemeClr val="accent1"/>
        </a:buClr>
        <a:buFont typeface="Wingdings 2" pitchFamily="18" charset="2"/>
        <a:buChar char=""/>
        <a:defRPr sz="146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114425" indent="-273447" algn="l" defTabSz="742950" rtl="0" eaLnBrk="1" latinLnBrk="0" hangingPunct="1">
        <a:spcBef>
          <a:spcPts val="488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46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398191" indent="-283766" algn="l" defTabSz="742950" rtl="0" eaLnBrk="1" latinLnBrk="0" hangingPunct="1">
        <a:spcBef>
          <a:spcPts val="488"/>
        </a:spcBef>
        <a:buClr>
          <a:schemeClr val="accent1"/>
        </a:buClr>
        <a:buFont typeface="Wingdings 2" pitchFamily="18" charset="2"/>
        <a:buChar char=""/>
        <a:defRPr sz="146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70348" indent="-279897" algn="l" defTabSz="74295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463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48954" indent="-279897" algn="l" defTabSz="74295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463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28850" indent="-279897" algn="l" defTabSz="74295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463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8747" indent="-279897" algn="l" defTabSz="74295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463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12324"/>
            <a:ext cx="9143322" cy="1245676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0800" y="6412584"/>
            <a:ext cx="5397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fld id="{CCFF0EA1-B68D-7D42-9D6A-3F5A97AD5618}" type="slidenum">
              <a:rPr lang="es-ES_tradnl" sz="1400" smtClean="0">
                <a:solidFill>
                  <a:srgbClr val="FFFFFF"/>
                </a:solidFill>
                <a:latin typeface="AmpleSoft-Regular" panose="02000000000000000000" pitchFamily="50" charset="0"/>
              </a:rPr>
              <a:pPr algn="ctr">
                <a:defRPr/>
              </a:pPr>
              <a:t>‹Nº›</a:t>
            </a:fld>
            <a:endParaRPr lang="es-ES_tradnl" sz="1400" dirty="0">
              <a:solidFill>
                <a:srgbClr val="FFFFFF"/>
              </a:solidFill>
              <a:latin typeface="AmpleSoft-Regular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64" y="6348029"/>
            <a:ext cx="2281136" cy="3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4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915816" y="3076"/>
            <a:ext cx="5770984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473620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923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 cap="small" normalizeH="0" baseline="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12324"/>
            <a:ext cx="9143322" cy="1245676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0800" y="6412584"/>
            <a:ext cx="5397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>
              <a:defRPr/>
            </a:pPr>
            <a:fld id="{CCFF0EA1-B68D-7D42-9D6A-3F5A97AD5618}" type="slidenum">
              <a:rPr lang="es-ES_tradnl" sz="1400" smtClean="0">
                <a:solidFill>
                  <a:srgbClr val="FFFFFF"/>
                </a:solidFill>
                <a:latin typeface="AmpleSoft-Regular" panose="02000000000000000000" pitchFamily="50" charset="0"/>
              </a:rPr>
              <a:pPr algn="ctr" defTabSz="457200">
                <a:defRPr/>
              </a:pPr>
              <a:t>‹Nº›</a:t>
            </a:fld>
            <a:endParaRPr lang="es-ES_tradnl" sz="1400" dirty="0">
              <a:solidFill>
                <a:srgbClr val="FFFFFF"/>
              </a:solidFill>
              <a:latin typeface="AmpleSoft-Regular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64" y="6348029"/>
            <a:ext cx="2281136" cy="3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9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12324"/>
            <a:ext cx="9143322" cy="1245676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0800" y="6412584"/>
            <a:ext cx="5397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fld id="{CCFF0EA1-B68D-7D42-9D6A-3F5A97AD5618}" type="slidenum">
              <a:rPr lang="es-ES_tradnl" sz="1400" smtClean="0">
                <a:solidFill>
                  <a:srgbClr val="FFFFFF"/>
                </a:solidFill>
                <a:latin typeface="AmpleSoft-Regular" panose="02000000000000000000" pitchFamily="50" charset="0"/>
              </a:rPr>
              <a:pPr algn="ctr">
                <a:defRPr/>
              </a:pPr>
              <a:t>‹Nº›</a:t>
            </a:fld>
            <a:endParaRPr lang="es-ES_tradnl" sz="1400" dirty="0">
              <a:solidFill>
                <a:srgbClr val="FFFFFF"/>
              </a:solidFill>
              <a:latin typeface="AmpleSoft-Regular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64" y="6348029"/>
            <a:ext cx="2281136" cy="3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9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12324"/>
            <a:ext cx="9143322" cy="1245676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0800" y="6412584"/>
            <a:ext cx="5397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fld id="{CCFF0EA1-B68D-7D42-9D6A-3F5A97AD5618}" type="slidenum">
              <a:rPr lang="es-ES_tradnl" sz="1400" smtClean="0">
                <a:solidFill>
                  <a:srgbClr val="FFFFFF"/>
                </a:solidFill>
                <a:latin typeface="AmpleSoft-Regular" panose="02000000000000000000" pitchFamily="50" charset="0"/>
              </a:rPr>
              <a:pPr algn="ctr">
                <a:defRPr/>
              </a:pPr>
              <a:t>‹Nº›</a:t>
            </a:fld>
            <a:endParaRPr lang="es-ES_tradnl" sz="1400" dirty="0">
              <a:solidFill>
                <a:srgbClr val="FFFFFF"/>
              </a:solidFill>
              <a:latin typeface="AmpleSoft-Regular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64" y="6348029"/>
            <a:ext cx="2281136" cy="3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7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89.png"/><Relationship Id="rId3" Type="http://schemas.openxmlformats.org/officeDocument/2006/relationships/tags" Target="../tags/tag2.xml"/><Relationship Id="rId7" Type="http://schemas.openxmlformats.org/officeDocument/2006/relationships/notesSlide" Target="../notesSlides/notesSlide26.xml"/><Relationship Id="rId12" Type="http://schemas.openxmlformats.org/officeDocument/2006/relationships/image" Target="../media/image88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87.png"/><Relationship Id="rId5" Type="http://schemas.openxmlformats.org/officeDocument/2006/relationships/tags" Target="../tags/tag4.xml"/><Relationship Id="rId10" Type="http://schemas.openxmlformats.org/officeDocument/2006/relationships/image" Target="../media/image86.png"/><Relationship Id="rId4" Type="http://schemas.openxmlformats.org/officeDocument/2006/relationships/tags" Target="../tags/tag3.xml"/><Relationship Id="rId9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5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97680" y="4873084"/>
            <a:ext cx="68106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46329E"/>
                </a:solidFill>
                <a:latin typeface="AmpleSoft-Bold"/>
                <a:cs typeface="AmpleSoft Light"/>
              </a:rPr>
              <a:t>Plan de Acción y Presupuesto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46329E"/>
                </a:solidFill>
                <a:latin typeface="AmpleSoft-Bold"/>
                <a:cs typeface="AmpleSoft Medium"/>
              </a:rPr>
              <a:t>2018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-Bold"/>
                <a:cs typeface="AmpleSoft Medium"/>
              </a:rPr>
              <a:t>—</a:t>
            </a:r>
            <a:endParaRPr lang="da-DK" sz="2500" dirty="0">
              <a:solidFill>
                <a:srgbClr val="FFC724"/>
              </a:solidFill>
              <a:latin typeface="AmpleSoft-Bold"/>
              <a:cs typeface="Calibri"/>
            </a:endParaRPr>
          </a:p>
        </p:txBody>
      </p:sp>
      <p:pic>
        <p:nvPicPr>
          <p:cNvPr id="3" name="Imagen 2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925" y="5525182"/>
            <a:ext cx="2208762" cy="6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3 Título"/>
          <p:cNvSpPr txBox="1">
            <a:spLocks/>
          </p:cNvSpPr>
          <p:nvPr/>
        </p:nvSpPr>
        <p:spPr>
          <a:xfrm>
            <a:off x="382266" y="1873883"/>
            <a:ext cx="4509774" cy="2077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3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Gremios fortalecidos en temas de desarrollo empresarial con el propósito de contribuir al fortalecimiento del ecosistema </a:t>
            </a:r>
          </a:p>
        </p:txBody>
      </p:sp>
      <p:pic>
        <p:nvPicPr>
          <p:cNvPr id="13" name="Picture 4" descr="Resultado de imagen para crecer 1.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036" y="3240544"/>
            <a:ext cx="1728164" cy="4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3 Título"/>
          <p:cNvSpPr txBox="1">
            <a:spLocks/>
          </p:cNvSpPr>
          <p:nvPr/>
        </p:nvSpPr>
        <p:spPr>
          <a:xfrm>
            <a:off x="442444" y="1271303"/>
            <a:ext cx="8264828" cy="899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Crecer 2.0</a:t>
            </a:r>
          </a:p>
        </p:txBody>
      </p:sp>
      <p:pic>
        <p:nvPicPr>
          <p:cNvPr id="3074" name="Picture 2" descr="Resultado de imagen para crecer 1.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4798" y="1438943"/>
            <a:ext cx="3098161" cy="169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2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 empresas de todos los tamaños para impulsar su crecimiento</a:t>
            </a:r>
          </a:p>
        </p:txBody>
      </p:sp>
    </p:spTree>
    <p:extLst>
      <p:ext uri="{BB962C8B-B14F-4D97-AF65-F5344CB8AC3E}">
        <p14:creationId xmlns:p14="http://schemas.microsoft.com/office/powerpoint/2010/main" val="296741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3 Título"/>
          <p:cNvSpPr txBox="1">
            <a:spLocks/>
          </p:cNvSpPr>
          <p:nvPr/>
        </p:nvSpPr>
        <p:spPr>
          <a:xfrm>
            <a:off x="382266" y="2087699"/>
            <a:ext cx="3878148" cy="992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4.000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 Usuarios atendidos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endParaRPr lang="es-CO" sz="2000" i="1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pic>
        <p:nvPicPr>
          <p:cNvPr id="8" name="Imagen 1" descr="foto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662" y="3079844"/>
            <a:ext cx="4561250" cy="2482756"/>
          </a:xfrm>
          <a:prstGeom prst="rect">
            <a:avLst/>
          </a:prstGeom>
        </p:spPr>
      </p:pic>
      <p:sp>
        <p:nvSpPr>
          <p:cNvPr id="7" name="3 Título"/>
          <p:cNvSpPr txBox="1">
            <a:spLocks/>
          </p:cNvSpPr>
          <p:nvPr/>
        </p:nvSpPr>
        <p:spPr>
          <a:xfrm>
            <a:off x="379995" y="116781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Centro de Crecimiento Empresarial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0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 empresas de todos los tamaños para impulsar su crecimiento</a:t>
            </a:r>
          </a:p>
        </p:txBody>
      </p:sp>
    </p:spTree>
    <p:extLst>
      <p:ext uri="{BB962C8B-B14F-4D97-AF65-F5344CB8AC3E}">
        <p14:creationId xmlns:p14="http://schemas.microsoft.com/office/powerpoint/2010/main" val="3175449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>
            <a:extLst>
              <a:ext uri="{FF2B5EF4-FFF2-40B4-BE49-F238E27FC236}">
                <a16:creationId xmlns:a16="http://schemas.microsoft.com/office/drawing/2014/main" xmlns="" id="{C8AE0618-AADD-4EED-8A4B-7FAC105B6AF3}"/>
              </a:ext>
            </a:extLst>
          </p:cNvPr>
          <p:cNvSpPr txBox="1">
            <a:spLocks/>
          </p:cNvSpPr>
          <p:nvPr/>
        </p:nvSpPr>
        <p:spPr>
          <a:xfrm>
            <a:off x="494306" y="1838789"/>
            <a:ext cx="8264828" cy="22580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A través de nuestro Programa de Cámara Cercana descentralizamos nuestros servicios de Registros Públicos facilitando la gestión que deben cumplir nuestros Empresarios:</a:t>
            </a:r>
          </a:p>
          <a:p>
            <a:pPr algn="just">
              <a:lnSpc>
                <a:spcPct val="11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pPr algn="just">
              <a:lnSpc>
                <a:spcPct val="110000"/>
              </a:lnSpc>
            </a:pPr>
            <a:endParaRPr lang="es-ES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pPr algn="just">
              <a:lnSpc>
                <a:spcPct val="11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pPr marL="342900" indent="-342900" algn="just">
              <a:lnSpc>
                <a:spcPct val="110000"/>
              </a:lnSpc>
              <a:buFont typeface="Arial" pitchFamily="34" charset="0"/>
              <a:buChar char="•"/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pPr>
              <a:lnSpc>
                <a:spcPct val="150000"/>
              </a:lnSpc>
            </a:pPr>
            <a:endParaRPr lang="es-CO" sz="18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</a:endParaRPr>
          </a:p>
        </p:txBody>
      </p:sp>
      <p:sp>
        <p:nvSpPr>
          <p:cNvPr id="9" name="3 Título">
            <a:extLst>
              <a:ext uri="{FF2B5EF4-FFF2-40B4-BE49-F238E27FC236}">
                <a16:creationId xmlns:a16="http://schemas.microsoft.com/office/drawing/2014/main" xmlns="" id="{2747A91B-33A4-435B-B852-D6FD171D17E0}"/>
              </a:ext>
            </a:extLst>
          </p:cNvPr>
          <p:cNvSpPr txBox="1">
            <a:spLocks/>
          </p:cNvSpPr>
          <p:nvPr/>
        </p:nvSpPr>
        <p:spPr>
          <a:xfrm>
            <a:off x="539552" y="2644991"/>
            <a:ext cx="7872928" cy="14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s-CO" sz="29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s-CO" sz="3600" dirty="0">
                <a:solidFill>
                  <a:srgbClr val="FF207B"/>
                </a:solidFill>
                <a:latin typeface="+mn-lt"/>
                <a:ea typeface="ＭＳ Ｐゴシック" charset="0"/>
              </a:rPr>
              <a:t>Cámara Móvil: 22</a:t>
            </a:r>
            <a:r>
              <a:rPr lang="es-CO" sz="3600" dirty="0">
                <a:solidFill>
                  <a:srgbClr val="FF0353"/>
                </a:solidFill>
                <a:latin typeface="+mn-lt"/>
                <a:ea typeface="ＭＳ Ｐゴシック" charset="0"/>
              </a:rPr>
              <a:t> </a:t>
            </a:r>
            <a:r>
              <a:rPr lang="es-CO" sz="3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Salidas</a:t>
            </a:r>
            <a:endParaRPr lang="es-CO" sz="3600" dirty="0">
              <a:solidFill>
                <a:srgbClr val="FF0353"/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s-CO" sz="3600" dirty="0">
                <a:solidFill>
                  <a:srgbClr val="FF207B"/>
                </a:solidFill>
                <a:latin typeface="+mn-lt"/>
                <a:ea typeface="ＭＳ Ｐゴシック" charset="0"/>
              </a:rPr>
              <a:t>Centros Comerciales: </a:t>
            </a:r>
            <a:r>
              <a:rPr lang="es-CO" sz="3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Presencia en </a:t>
            </a:r>
            <a:r>
              <a:rPr lang="es-CO" sz="3600" dirty="0">
                <a:solidFill>
                  <a:srgbClr val="FF207B"/>
                </a:solidFill>
                <a:latin typeface="+mn-lt"/>
                <a:ea typeface="ＭＳ Ｐゴシック" charset="0"/>
              </a:rPr>
              <a:t>5</a:t>
            </a:r>
            <a:r>
              <a:rPr lang="es-CO" sz="3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Centros Comerciales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BF0FB06-3E04-42D1-B14B-864654E915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4221089"/>
            <a:ext cx="1999888" cy="20177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A1C89A0-9636-4CE0-BA42-DBD9CEE42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221089"/>
            <a:ext cx="2737284" cy="2017734"/>
          </a:xfrm>
          <a:prstGeom prst="rect">
            <a:avLst/>
          </a:prstGeom>
        </p:spPr>
      </p:pic>
      <p:sp>
        <p:nvSpPr>
          <p:cNvPr id="13" name="3 Título">
            <a:extLst>
              <a:ext uri="{FF2B5EF4-FFF2-40B4-BE49-F238E27FC236}">
                <a16:creationId xmlns:a16="http://schemas.microsoft.com/office/drawing/2014/main" xmlns="" id="{B22F290F-649A-4F56-8A78-9F8AD6414A56}"/>
              </a:ext>
            </a:extLst>
          </p:cNvPr>
          <p:cNvSpPr txBox="1">
            <a:spLocks/>
          </p:cNvSpPr>
          <p:nvPr/>
        </p:nvSpPr>
        <p:spPr>
          <a:xfrm rot="20374446">
            <a:off x="506825" y="4549184"/>
            <a:ext cx="1934341" cy="3003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000" b="1" i="1" dirty="0">
                <a:solidFill>
                  <a:srgbClr val="253D90"/>
                </a:solidFill>
                <a:latin typeface="AmpleSoft-Light" panose="02000000000000000000" pitchFamily="50" charset="0"/>
                <a:cs typeface="Calibri bold italic" panose="020F07020304040A0204" pitchFamily="34" charset="0"/>
              </a:rPr>
              <a:t>MAS CERCA DE NUESTROS EMPRESARIOS!!!</a:t>
            </a:r>
          </a:p>
          <a:p>
            <a:endParaRPr lang="es-CO" sz="1000" b="1" i="1" dirty="0">
              <a:solidFill>
                <a:srgbClr val="253D90"/>
              </a:solidFill>
              <a:latin typeface="AmpleSoft-Light" panose="02000000000000000000" pitchFamily="50" charset="0"/>
              <a:cs typeface="Calibri bold italic" panose="020F07020304040A0204" pitchFamily="34" charset="0"/>
            </a:endParaRPr>
          </a:p>
          <a:p>
            <a:endParaRPr lang="es-CO" sz="1000" b="1" i="1" dirty="0">
              <a:solidFill>
                <a:srgbClr val="253D90"/>
              </a:solidFill>
              <a:latin typeface="AmpleSoft-Light" panose="02000000000000000000" pitchFamily="50" charset="0"/>
              <a:cs typeface="Calibri bold italic" panose="020F07020304040A0204" pitchFamily="34" charset="0"/>
            </a:endParaRPr>
          </a:p>
        </p:txBody>
      </p:sp>
      <p:sp>
        <p:nvSpPr>
          <p:cNvPr id="14" name="3 Título"/>
          <p:cNvSpPr txBox="1">
            <a:spLocks/>
          </p:cNvSpPr>
          <p:nvPr/>
        </p:nvSpPr>
        <p:spPr>
          <a:xfrm>
            <a:off x="379995" y="116781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Cámara Cercana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6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empresas de todos los tamaños para impulsar su crecimiento</a:t>
            </a:r>
          </a:p>
        </p:txBody>
      </p:sp>
    </p:spTree>
    <p:extLst>
      <p:ext uri="{BB962C8B-B14F-4D97-AF65-F5344CB8AC3E}">
        <p14:creationId xmlns:p14="http://schemas.microsoft.com/office/powerpoint/2010/main" val="191475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Título"/>
          <p:cNvSpPr txBox="1">
            <a:spLocks/>
          </p:cNvSpPr>
          <p:nvPr/>
        </p:nvSpPr>
        <p:spPr>
          <a:xfrm>
            <a:off x="379995" y="116781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Encuentros</a:t>
            </a:r>
            <a:r>
              <a:rPr kumimoji="0" lang="es-CO" sz="2400" b="1" i="1" u="none" strike="noStrike" kern="1200" cap="none" spc="0" normalizeH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 con grupos de interés</a:t>
            </a:r>
            <a:endParaRPr kumimoji="0" lang="es-CO" sz="2400" b="1" i="1" u="none" strike="noStrike" kern="1200" cap="none" spc="0" normalizeH="0" baseline="0" noProof="0" dirty="0">
              <a:ln>
                <a:noFill/>
              </a:ln>
              <a:solidFill>
                <a:srgbClr val="253D90"/>
              </a:solidFill>
              <a:effectLst/>
              <a:uLnTx/>
              <a:uFillTx/>
              <a:latin typeface="Calibri bold italic" panose="020F07020304040A0204" pitchFamily="34" charset="0"/>
              <a:ea typeface="+mj-ea"/>
              <a:cs typeface="Calibri bold italic" panose="020F07020304040A0204" pitchFamily="34" charset="0"/>
            </a:endParaRPr>
          </a:p>
        </p:txBody>
      </p:sp>
      <p:sp>
        <p:nvSpPr>
          <p:cNvPr id="13" name="3 Título">
            <a:extLst>
              <a:ext uri="{FF2B5EF4-FFF2-40B4-BE49-F238E27FC236}">
                <a16:creationId xmlns:a16="http://schemas.microsoft.com/office/drawing/2014/main" xmlns="" id="{DB829A93-AD10-4A21-84B4-F45604CC3D57}"/>
              </a:ext>
            </a:extLst>
          </p:cNvPr>
          <p:cNvSpPr txBox="1">
            <a:spLocks/>
          </p:cNvSpPr>
          <p:nvPr/>
        </p:nvSpPr>
        <p:spPr>
          <a:xfrm>
            <a:off x="539552" y="1872563"/>
            <a:ext cx="7141408" cy="3716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s-CO" sz="36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2.500</a:t>
            </a:r>
            <a:r>
              <a:rPr lang="es-CO" sz="18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600" dirty="0">
                <a:solidFill>
                  <a:prstClr val="black"/>
                </a:solidFill>
                <a:latin typeface="+mn-lt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Asistentes a espacios de formación y crecimiento gratuitos ofrecidos por la Unidad de Registro y Redes Empresariales como Estrategia de Fidelización para nuestros Empresarios:</a:t>
            </a:r>
          </a:p>
          <a:p>
            <a:pPr algn="just">
              <a:lnSpc>
                <a:spcPct val="11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pPr marL="342900" indent="-342900" algn="just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Día del Aliado</a:t>
            </a:r>
          </a:p>
          <a:p>
            <a:pPr marL="342900" indent="-342900" algn="just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Actualización Empresarial</a:t>
            </a:r>
          </a:p>
          <a:p>
            <a:pPr marL="342900" indent="-342900" algn="just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Actividades de </a:t>
            </a:r>
            <a:r>
              <a:rPr lang="es-CO" sz="20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Networking</a:t>
            </a: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Foros</a:t>
            </a:r>
          </a:p>
          <a:p>
            <a:pPr marL="342900" indent="-342900" algn="just">
              <a:lnSpc>
                <a:spcPct val="110000"/>
              </a:lnSpc>
              <a:buFont typeface="Arial" pitchFamily="34" charset="0"/>
              <a:buChar char="•"/>
            </a:pPr>
            <a:endParaRPr lang="es-CO" sz="18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</a:pPr>
            <a:endParaRPr lang="es-CO" sz="18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4" name="Imagen 1">
            <a:extLst>
              <a:ext uri="{FF2B5EF4-FFF2-40B4-BE49-F238E27FC236}">
                <a16:creationId xmlns:a16="http://schemas.microsoft.com/office/drawing/2014/main" xmlns="" id="{5E122666-ADBA-4D90-8DC8-1E98A1979B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814" y="3740029"/>
            <a:ext cx="3682303" cy="2292295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8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empresas de todos los tamaños para impulsar su crecimiento</a:t>
            </a:r>
          </a:p>
        </p:txBody>
      </p:sp>
    </p:spTree>
    <p:extLst>
      <p:ext uri="{BB962C8B-B14F-4D97-AF65-F5344CB8AC3E}">
        <p14:creationId xmlns:p14="http://schemas.microsoft.com/office/powerpoint/2010/main" val="1726690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Título">
            <a:extLst>
              <a:ext uri="{FF2B5EF4-FFF2-40B4-BE49-F238E27FC236}">
                <a16:creationId xmlns:a16="http://schemas.microsoft.com/office/drawing/2014/main" xmlns="" id="{0D843DAA-A2C7-4E4B-A054-497AE671ED0A}"/>
              </a:ext>
            </a:extLst>
          </p:cNvPr>
          <p:cNvSpPr txBox="1">
            <a:spLocks/>
          </p:cNvSpPr>
          <p:nvPr/>
        </p:nvSpPr>
        <p:spPr>
          <a:xfrm>
            <a:off x="539551" y="2020286"/>
            <a:ext cx="6659979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800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  <a:latin typeface="+mn-lt"/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Nuevos Afiliados</a:t>
            </a:r>
          </a:p>
          <a:p>
            <a:pPr>
              <a:lnSpc>
                <a:spcPct val="11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</a:endParaRPr>
          </a:p>
          <a:p>
            <a:pPr>
              <a:lnSpc>
                <a:spcPct val="11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9" name="Imagen 10" descr="C:\Users\mriveros\Documents\MCRL\Afiliados\Estrategia de Fidelización\Credencial (1).jpg">
            <a:extLst>
              <a:ext uri="{FF2B5EF4-FFF2-40B4-BE49-F238E27FC236}">
                <a16:creationId xmlns:a16="http://schemas.microsoft.com/office/drawing/2014/main" xmlns="" id="{8C08666B-508E-40FF-9BD1-6AA548B48F4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984" y="3933056"/>
            <a:ext cx="3141125" cy="19705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90715A1C-C99A-434E-8DD4-2025328A91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490" y="2020286"/>
            <a:ext cx="3141125" cy="2704858"/>
          </a:xfrm>
          <a:prstGeom prst="rect">
            <a:avLst/>
          </a:prstGeom>
        </p:spPr>
      </p:pic>
      <p:sp>
        <p:nvSpPr>
          <p:cNvPr id="11" name="3 Título"/>
          <p:cNvSpPr txBox="1">
            <a:spLocks/>
          </p:cNvSpPr>
          <p:nvPr/>
        </p:nvSpPr>
        <p:spPr>
          <a:xfrm>
            <a:off x="379995" y="116781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Programa de Afiliados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empresas de todos los tamaños para impulsar su crecimiento</a:t>
            </a:r>
          </a:p>
        </p:txBody>
      </p:sp>
    </p:spTree>
    <p:extLst>
      <p:ext uri="{BB962C8B-B14F-4D97-AF65-F5344CB8AC3E}">
        <p14:creationId xmlns:p14="http://schemas.microsoft.com/office/powerpoint/2010/main" val="1898937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Título"/>
          <p:cNvSpPr txBox="1">
            <a:spLocks/>
          </p:cNvSpPr>
          <p:nvPr/>
        </p:nvSpPr>
        <p:spPr>
          <a:xfrm>
            <a:off x="379995" y="116781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Programa de Afiliados</a:t>
            </a:r>
          </a:p>
        </p:txBody>
      </p:sp>
      <p:sp>
        <p:nvSpPr>
          <p:cNvPr id="17" name="3 Título">
            <a:extLst>
              <a:ext uri="{FF2B5EF4-FFF2-40B4-BE49-F238E27FC236}">
                <a16:creationId xmlns:a16="http://schemas.microsoft.com/office/drawing/2014/main" xmlns="" id="{0D843DAA-A2C7-4E4B-A054-497AE671ED0A}"/>
              </a:ext>
            </a:extLst>
          </p:cNvPr>
          <p:cNvSpPr txBox="1">
            <a:spLocks/>
          </p:cNvSpPr>
          <p:nvPr/>
        </p:nvSpPr>
        <p:spPr>
          <a:xfrm>
            <a:off x="610729" y="1822623"/>
            <a:ext cx="7183179" cy="23841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1.000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  <a:latin typeface="+mn-lt"/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Asistentes a espacios de formación y crecimiento exclusivos para nuestros Afiliados:</a:t>
            </a:r>
          </a:p>
          <a:p>
            <a:pPr>
              <a:lnSpc>
                <a:spcPct val="11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Encuentro Anual de Afiliados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Desayunos de Bienvenida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Actividades de </a:t>
            </a:r>
            <a:r>
              <a:rPr lang="es-CO" sz="20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Networking</a:t>
            </a: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8" name="Imagen 6">
            <a:extLst>
              <a:ext uri="{FF2B5EF4-FFF2-40B4-BE49-F238E27FC236}">
                <a16:creationId xmlns:a16="http://schemas.microsoft.com/office/drawing/2014/main" xmlns="" id="{51600F3B-8402-4524-B18B-471DF85931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423" y="3244772"/>
            <a:ext cx="3600400" cy="2277609"/>
          </a:xfrm>
          <a:prstGeom prst="rect">
            <a:avLst/>
          </a:prstGeom>
        </p:spPr>
      </p:pic>
      <p:pic>
        <p:nvPicPr>
          <p:cNvPr id="19" name="Imagen 7">
            <a:extLst>
              <a:ext uri="{FF2B5EF4-FFF2-40B4-BE49-F238E27FC236}">
                <a16:creationId xmlns:a16="http://schemas.microsoft.com/office/drawing/2014/main" xmlns="" id="{30CFAF08-AC07-4D9F-B42C-35A3224908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686" y="4267760"/>
            <a:ext cx="2448272" cy="2227247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9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empresas de todos los tamaños para impulsar su crecimiento</a:t>
            </a:r>
          </a:p>
        </p:txBody>
      </p:sp>
    </p:spTree>
    <p:extLst>
      <p:ext uri="{BB962C8B-B14F-4D97-AF65-F5344CB8AC3E}">
        <p14:creationId xmlns:p14="http://schemas.microsoft.com/office/powerpoint/2010/main" val="2355978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3 Título"/>
          <p:cNvSpPr txBox="1">
            <a:spLocks/>
          </p:cNvSpPr>
          <p:nvPr/>
        </p:nvSpPr>
        <p:spPr>
          <a:xfrm>
            <a:off x="290825" y="1792986"/>
            <a:ext cx="6689095" cy="22540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2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r>
              <a:rPr lang="es-CO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Proyectos estructurados relacionados con las    fortalezas    de la región </a:t>
            </a:r>
          </a:p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7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  </a:t>
            </a:r>
            <a:r>
              <a:rPr lang="es-CO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Mesas Técnicas con plan de acción definido y en ejecución</a:t>
            </a:r>
          </a:p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4</a:t>
            </a:r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</a:t>
            </a:r>
            <a:r>
              <a:rPr lang="es-CO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Jornadas para la divulgación de resultados en el marco del observatorio de competitividad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341323" y="4202299"/>
            <a:ext cx="8264828" cy="779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Impulso de Competitividad de Cadenas </a:t>
            </a:r>
          </a:p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Productivas </a:t>
            </a:r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400707" y="4938093"/>
            <a:ext cx="7457236" cy="106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lang="es-CO" sz="36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Cadena Productiva con programa de desarrollo </a:t>
            </a:r>
          </a:p>
          <a:p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      estructurado</a:t>
            </a:r>
          </a:p>
        </p:txBody>
      </p:sp>
      <p:pic>
        <p:nvPicPr>
          <p:cNvPr id="11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547" y="2171024"/>
            <a:ext cx="1494331" cy="1154447"/>
          </a:xfrm>
          <a:prstGeom prst="rect">
            <a:avLst/>
          </a:prstGeom>
        </p:spPr>
      </p:pic>
      <p:pic>
        <p:nvPicPr>
          <p:cNvPr id="5122" name="Imagen 3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968" y="4199400"/>
            <a:ext cx="600265" cy="6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Imagen 4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3625" y="4750224"/>
            <a:ext cx="600265" cy="6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Imagen 4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9486" y="4718820"/>
            <a:ext cx="605960" cy="60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Imagen 4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663" y="5300341"/>
            <a:ext cx="594570" cy="59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3 Título"/>
          <p:cNvSpPr txBox="1">
            <a:spLocks/>
          </p:cNvSpPr>
          <p:nvPr/>
        </p:nvSpPr>
        <p:spPr>
          <a:xfrm>
            <a:off x="381484" y="1271303"/>
            <a:ext cx="8264828" cy="899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Fortalecimiento del ecosistema regional de competitividad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 empresas de todos los tamaños para impulsar su crecimiento</a:t>
            </a:r>
          </a:p>
        </p:txBody>
      </p:sp>
    </p:spTree>
    <p:extLst>
      <p:ext uri="{BB962C8B-B14F-4D97-AF65-F5344CB8AC3E}">
        <p14:creationId xmlns:p14="http://schemas.microsoft.com/office/powerpoint/2010/main" val="2545268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9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Aportamos y agenciamos recursos para incrementar la calidad y cobertura de programas y servicios relevantes para el empresario</a:t>
            </a:r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802007" y="1755545"/>
            <a:ext cx="5346821" cy="11159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70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</a:rPr>
              <a:t>	</a:t>
            </a:r>
            <a:r>
              <a:rPr lang="es-CO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Empresas acompañadas en capacidades básicas de innovación y el montaje de sus Sistemas de Innovación</a:t>
            </a:r>
          </a:p>
        </p:txBody>
      </p:sp>
      <p:pic>
        <p:nvPicPr>
          <p:cNvPr id="15" name="Imagen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828" y="2116433"/>
            <a:ext cx="2322914" cy="755057"/>
          </a:xfrm>
          <a:prstGeom prst="rect">
            <a:avLst/>
          </a:prstGeom>
        </p:spPr>
      </p:pic>
      <p:sp>
        <p:nvSpPr>
          <p:cNvPr id="10" name="3 Título"/>
          <p:cNvSpPr txBox="1">
            <a:spLocks/>
          </p:cNvSpPr>
          <p:nvPr/>
        </p:nvSpPr>
        <p:spPr>
          <a:xfrm>
            <a:off x="379995" y="2948734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Herramientas para Emprendimiento Digital en Etapa Temprana</a:t>
            </a:r>
          </a:p>
        </p:txBody>
      </p:sp>
      <p:pic>
        <p:nvPicPr>
          <p:cNvPr id="12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828090"/>
            <a:ext cx="1960604" cy="588181"/>
          </a:xfrm>
          <a:prstGeom prst="rect">
            <a:avLst/>
          </a:prstGeom>
        </p:spPr>
      </p:pic>
      <p:sp>
        <p:nvSpPr>
          <p:cNvPr id="13" name="3 Título"/>
          <p:cNvSpPr txBox="1">
            <a:spLocks/>
          </p:cNvSpPr>
          <p:nvPr/>
        </p:nvSpPr>
        <p:spPr>
          <a:xfrm>
            <a:off x="827584" y="3596238"/>
            <a:ext cx="5128313" cy="91215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1.000</a:t>
            </a:r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Horas de acompañamiento a </a:t>
            </a:r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emprendimientos seleccionados </a:t>
            </a:r>
          </a:p>
        </p:txBody>
      </p:sp>
      <p:sp>
        <p:nvSpPr>
          <p:cNvPr id="16" name="3 Título">
            <a:extLst>
              <a:ext uri="{FF2B5EF4-FFF2-40B4-BE49-F238E27FC236}">
                <a16:creationId xmlns:a16="http://schemas.microsoft.com/office/drawing/2014/main" xmlns="" id="{BC8A7865-63D5-419B-B620-1CBC6929FAB2}"/>
              </a:ext>
            </a:extLst>
          </p:cNvPr>
          <p:cNvSpPr txBox="1">
            <a:spLocks/>
          </p:cNvSpPr>
          <p:nvPr/>
        </p:nvSpPr>
        <p:spPr>
          <a:xfrm>
            <a:off x="351648" y="4760336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Fortalecimiento de la competitividad e innovación empresarial</a:t>
            </a:r>
          </a:p>
        </p:txBody>
      </p:sp>
      <p:sp>
        <p:nvSpPr>
          <p:cNvPr id="17" name="3 Título">
            <a:extLst>
              <a:ext uri="{FF2B5EF4-FFF2-40B4-BE49-F238E27FC236}">
                <a16:creationId xmlns:a16="http://schemas.microsoft.com/office/drawing/2014/main" xmlns="" id="{7A9638F4-B59B-41BB-A219-7D7CDF0ABA71}"/>
              </a:ext>
            </a:extLst>
          </p:cNvPr>
          <p:cNvSpPr txBox="1">
            <a:spLocks/>
          </p:cNvSpPr>
          <p:nvPr/>
        </p:nvSpPr>
        <p:spPr>
          <a:xfrm>
            <a:off x="827584" y="5200213"/>
            <a:ext cx="7879688" cy="13954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lang="es-CO" sz="1800" dirty="0">
                <a:solidFill>
                  <a:prstClr val="black"/>
                </a:solidFill>
              </a:rPr>
              <a:t> 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Proyecto estructurado de Regalías por</a:t>
            </a:r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$3.000 M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estructurado para cubrir </a:t>
            </a:r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120</a:t>
            </a:r>
            <a:r>
              <a:rPr lang="es-CO" sz="20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empresas adicionales dentro de la estrategia de Alianzas y Sistemas de Innovación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33FF003-E54C-490C-9E70-F3D6AE1395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298" y="950386"/>
            <a:ext cx="2722407" cy="1072478"/>
          </a:xfrm>
          <a:prstGeom prst="rect">
            <a:avLst/>
          </a:prstGeom>
        </p:spPr>
      </p:pic>
      <p:sp>
        <p:nvSpPr>
          <p:cNvPr id="14" name="3 Título"/>
          <p:cNvSpPr txBox="1">
            <a:spLocks/>
          </p:cNvSpPr>
          <p:nvPr/>
        </p:nvSpPr>
        <p:spPr>
          <a:xfrm>
            <a:off x="381484" y="1271303"/>
            <a:ext cx="8264828" cy="899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Herramientas para Innovar</a:t>
            </a:r>
          </a:p>
        </p:txBody>
      </p:sp>
    </p:spTree>
    <p:extLst>
      <p:ext uri="{BB962C8B-B14F-4D97-AF65-F5344CB8AC3E}">
        <p14:creationId xmlns:p14="http://schemas.microsoft.com/office/powerpoint/2010/main" val="3475041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Título">
            <a:extLst>
              <a:ext uri="{FF2B5EF4-FFF2-40B4-BE49-F238E27FC236}">
                <a16:creationId xmlns:a16="http://schemas.microsoft.com/office/drawing/2014/main" xmlns="" id="{C9D39B58-0353-4B18-B8F0-73F4CC84011F}"/>
              </a:ext>
            </a:extLst>
          </p:cNvPr>
          <p:cNvSpPr txBox="1">
            <a:spLocks/>
          </p:cNvSpPr>
          <p:nvPr/>
        </p:nvSpPr>
        <p:spPr>
          <a:xfrm>
            <a:off x="393642" y="1980799"/>
            <a:ext cx="5474502" cy="91215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200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</a:rPr>
              <a:t>	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</a:rPr>
              <a:t>Horas de acompañamiento a 13 empresas que acceden a financiación por </a:t>
            </a:r>
            <a:r>
              <a:rPr lang="es-CO" sz="2000" i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</a:rPr>
              <a:t>deuda inteligente</a:t>
            </a:r>
            <a:endParaRPr lang="es-CO" sz="2000" i="1" dirty="0">
              <a:solidFill>
                <a:srgbClr val="000000">
                  <a:lumMod val="65000"/>
                  <a:lumOff val="35000"/>
                </a:srgbClr>
              </a:solidFill>
              <a:latin typeface="Calibri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D81C3CB-D66B-4232-96EF-A9527B6332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788246"/>
            <a:ext cx="3419872" cy="803670"/>
          </a:xfrm>
          <a:prstGeom prst="rect">
            <a:avLst/>
          </a:prstGeom>
        </p:spPr>
      </p:pic>
      <p:sp>
        <p:nvSpPr>
          <p:cNvPr id="14" name="3 Título">
            <a:extLst>
              <a:ext uri="{FF2B5EF4-FFF2-40B4-BE49-F238E27FC236}">
                <a16:creationId xmlns:a16="http://schemas.microsoft.com/office/drawing/2014/main" xmlns="" id="{701C981F-4860-4DFB-A359-C10EF6488BB4}"/>
              </a:ext>
            </a:extLst>
          </p:cNvPr>
          <p:cNvSpPr txBox="1">
            <a:spLocks/>
          </p:cNvSpPr>
          <p:nvPr/>
        </p:nvSpPr>
        <p:spPr>
          <a:xfrm>
            <a:off x="420308" y="3377923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Fortalecimiento de entidades del ecosistema de emprendimiento e innovación</a:t>
            </a:r>
          </a:p>
        </p:txBody>
      </p:sp>
      <p:sp>
        <p:nvSpPr>
          <p:cNvPr id="15" name="3 Título">
            <a:extLst>
              <a:ext uri="{FF2B5EF4-FFF2-40B4-BE49-F238E27FC236}">
                <a16:creationId xmlns:a16="http://schemas.microsoft.com/office/drawing/2014/main" xmlns="" id="{20A7668B-16EF-459B-B403-61C0C860D76A}"/>
              </a:ext>
            </a:extLst>
          </p:cNvPr>
          <p:cNvSpPr txBox="1">
            <a:spLocks/>
          </p:cNvSpPr>
          <p:nvPr/>
        </p:nvSpPr>
        <p:spPr>
          <a:xfrm>
            <a:off x="360130" y="4077072"/>
            <a:ext cx="6659979" cy="1142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lang="es-CO" sz="1800" dirty="0">
                <a:solidFill>
                  <a:prstClr val="black"/>
                </a:solidFill>
              </a:rPr>
              <a:t> 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Entidad de transferencia de tecnología consolidada   </a:t>
            </a:r>
          </a:p>
          <a:p>
            <a:pPr>
              <a:buClr>
                <a:schemeClr val="bg2"/>
              </a:buClr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pic>
        <p:nvPicPr>
          <p:cNvPr id="16" name="12 Imagen">
            <a:extLst>
              <a:ext uri="{FF2B5EF4-FFF2-40B4-BE49-F238E27FC236}">
                <a16:creationId xmlns:a16="http://schemas.microsoft.com/office/drawing/2014/main" xmlns="" id="{FBA41EAB-1F62-4CB4-BB07-29063DED81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049" y="3923338"/>
            <a:ext cx="1593893" cy="1593893"/>
          </a:xfrm>
          <a:prstGeom prst="rect">
            <a:avLst/>
          </a:prstGeom>
        </p:spPr>
      </p:pic>
      <p:sp>
        <p:nvSpPr>
          <p:cNvPr id="10" name="3 Título"/>
          <p:cNvSpPr txBox="1">
            <a:spLocks/>
          </p:cNvSpPr>
          <p:nvPr/>
        </p:nvSpPr>
        <p:spPr>
          <a:xfrm>
            <a:off x="381484" y="1271303"/>
            <a:ext cx="8264828" cy="899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Herramientas de Expansión:  Bancolombia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7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Aportamos y agenciamos recursos para incrementar la calidad y cobertura de programas y servicios relevantes para el empresario</a:t>
            </a:r>
          </a:p>
        </p:txBody>
      </p:sp>
    </p:spTree>
    <p:extLst>
      <p:ext uri="{BB962C8B-B14F-4D97-AF65-F5344CB8AC3E}">
        <p14:creationId xmlns:p14="http://schemas.microsoft.com/office/powerpoint/2010/main" val="390821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3 Título"/>
          <p:cNvSpPr txBox="1">
            <a:spLocks/>
          </p:cNvSpPr>
          <p:nvPr/>
        </p:nvSpPr>
        <p:spPr>
          <a:xfrm>
            <a:off x="354972" y="2445344"/>
            <a:ext cx="3759828" cy="2422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800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Microempresarios acompañados y capacitados en la consolidación de su productividad y conectados con el ecosistema local y regional</a:t>
            </a:r>
          </a:p>
        </p:txBody>
      </p:sp>
      <p:sp>
        <p:nvSpPr>
          <p:cNvPr id="10" name="3 Título"/>
          <p:cNvSpPr txBox="1">
            <a:spLocks/>
          </p:cNvSpPr>
          <p:nvPr/>
        </p:nvSpPr>
        <p:spPr>
          <a:xfrm>
            <a:off x="381484" y="1271303"/>
            <a:ext cx="8264828" cy="899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Prospera (Aguablanca – Yumbo -  Obrero) </a:t>
            </a:r>
          </a:p>
        </p:txBody>
      </p:sp>
      <p:pic>
        <p:nvPicPr>
          <p:cNvPr id="6146" name="Picture 2" descr="Resultado de imagen para prospera aguablanca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3142" y="2171024"/>
            <a:ext cx="4507865" cy="25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9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Aportamos y agenciamos recursos para incrementar la calidad y cobertura de programas y servicios relevantes para el empresario</a:t>
            </a:r>
          </a:p>
        </p:txBody>
      </p:sp>
      <p:pic>
        <p:nvPicPr>
          <p:cNvPr id="11" name="Picture 2" descr="image0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456" y="5035761"/>
            <a:ext cx="2915236" cy="11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26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97681" y="4738242"/>
            <a:ext cx="46378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4000" dirty="0">
                <a:solidFill>
                  <a:schemeClr val="tx2"/>
                </a:solidFill>
                <a:latin typeface="+mj-lt"/>
                <a:cs typeface="AmpleSoft Light"/>
              </a:rPr>
              <a:t>Plan de Acción 2018</a:t>
            </a:r>
            <a:endParaRPr lang="es-ES" sz="4000" dirty="0">
              <a:solidFill>
                <a:schemeClr val="tx2"/>
              </a:solidFill>
              <a:latin typeface="+mj-lt"/>
              <a:cs typeface="AmpleSoft Medium"/>
            </a:endParaRP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+mj-lt"/>
                <a:cs typeface="AmpleSoft Medium"/>
              </a:rPr>
              <a:t>—</a:t>
            </a:r>
            <a:endParaRPr lang="da-DK" sz="2500" dirty="0">
              <a:solidFill>
                <a:srgbClr val="FFC724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8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3 Título"/>
          <p:cNvSpPr txBox="1">
            <a:spLocks/>
          </p:cNvSpPr>
          <p:nvPr/>
        </p:nvSpPr>
        <p:spPr>
          <a:xfrm>
            <a:off x="377137" y="1922302"/>
            <a:ext cx="6960229" cy="15672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3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Proyectos ejecutados  para contribuir al mejoramiento de las productividad de </a:t>
            </a:r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60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micro y pequeñas empresas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+ Productiva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Reto de productividad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381484" y="1271303"/>
            <a:ext cx="8264828" cy="899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Gestión de Proyectos</a:t>
            </a:r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392396" y="4712771"/>
            <a:ext cx="6659979" cy="117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lang="es-CO" sz="1800" dirty="0">
                <a:solidFill>
                  <a:prstClr val="black"/>
                </a:solidFill>
              </a:rPr>
              <a:t> 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Lanzamiento de un programa para impulsar para impulsar el crecimiento de microempresas emergentes 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402526" y="4085568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Programa / Producto o Servicio Nuevo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0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Aportamos y agenciamos recursos para incrementar la calidad y cobertura de programas y servicios relevantes para el empresario</a:t>
            </a:r>
          </a:p>
        </p:txBody>
      </p:sp>
    </p:spTree>
    <p:extLst>
      <p:ext uri="{BB962C8B-B14F-4D97-AF65-F5344CB8AC3E}">
        <p14:creationId xmlns:p14="http://schemas.microsoft.com/office/powerpoint/2010/main" val="2136837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 txBox="1">
            <a:spLocks/>
          </p:cNvSpPr>
          <p:nvPr/>
        </p:nvSpPr>
        <p:spPr>
          <a:xfrm>
            <a:off x="382267" y="1914830"/>
            <a:ext cx="6577642" cy="10467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300</a:t>
            </a:r>
            <a:r>
              <a:rPr lang="es-CO" sz="1800" dirty="0">
                <a:solidFill>
                  <a:prstClr val="black"/>
                </a:solidFill>
                <a:latin typeface="+mn-lt"/>
              </a:rPr>
              <a:t>   </a:t>
            </a:r>
            <a:r>
              <a:rPr lang="es-CO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Empresas intervenidas mediante acceso a redes de conocimiento, comercio y financiación, para impulsar su crecimiento y aumentar el grado de formalización</a:t>
            </a:r>
          </a:p>
        </p:txBody>
      </p:sp>
      <p:sp>
        <p:nvSpPr>
          <p:cNvPr id="9" name="3 Título"/>
          <p:cNvSpPr txBox="1">
            <a:spLocks/>
          </p:cNvSpPr>
          <p:nvPr/>
        </p:nvSpPr>
        <p:spPr>
          <a:xfrm>
            <a:off x="409562" y="3251498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Implementación Planes de Acción Cluster</a:t>
            </a: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392396" y="1287627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Crecimiento para la Formalización de Peluquero a Empresario</a:t>
            </a:r>
          </a:p>
        </p:txBody>
      </p:sp>
      <p:sp>
        <p:nvSpPr>
          <p:cNvPr id="11" name="3 Título">
            <a:extLst>
              <a:ext uri="{FF2B5EF4-FFF2-40B4-BE49-F238E27FC236}">
                <a16:creationId xmlns:a16="http://schemas.microsoft.com/office/drawing/2014/main" xmlns="" id="{458DE18F-6246-489D-B117-DFF8455DD7F0}"/>
              </a:ext>
            </a:extLst>
          </p:cNvPr>
          <p:cNvSpPr txBox="1">
            <a:spLocks/>
          </p:cNvSpPr>
          <p:nvPr/>
        </p:nvSpPr>
        <p:spPr>
          <a:xfrm>
            <a:off x="687038" y="3647158"/>
            <a:ext cx="7183179" cy="27677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13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AmpleSoft-Light" panose="02000000000000000000" pitchFamily="50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  <a:latin typeface="AmpleSoft-Light" panose="02000000000000000000" pitchFamily="50" charset="0"/>
              </a:rPr>
              <a:t> </a:t>
            </a:r>
            <a:r>
              <a:rPr lang="es-CO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Actividades y proyectos ejecutados de acuerdo con los planes de acción de las 6 iniciativas cluster</a:t>
            </a:r>
          </a:p>
          <a:p>
            <a:pPr>
              <a:lnSpc>
                <a:spcPct val="11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</a:endParaRP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6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lang="es-CO" sz="2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2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Congreso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6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lang="es-CO" sz="2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2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Simposio</a:t>
            </a:r>
            <a:r>
              <a:rPr lang="es-CO" sz="2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6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8 </a:t>
            </a:r>
            <a:r>
              <a:rPr lang="es-CO" sz="2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Seminarios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6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2 </a:t>
            </a:r>
            <a:r>
              <a:rPr lang="es-CO" sz="2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Jornadas Técnicas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es-CO" sz="26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lang="es-CO" sz="2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26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Feria Empresarial </a:t>
            </a:r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AmpleSoft-Light" panose="02000000000000000000" pitchFamily="50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5" name="Imagen 21" descr="c-1.png">
            <a:extLst>
              <a:ext uri="{FF2B5EF4-FFF2-40B4-BE49-F238E27FC236}">
                <a16:creationId xmlns:a16="http://schemas.microsoft.com/office/drawing/2014/main" xmlns="" id="{B744BCF1-0B26-4FEF-9B28-D06AB8D3B0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705" y="4660199"/>
            <a:ext cx="596882" cy="596882"/>
          </a:xfrm>
          <a:prstGeom prst="rect">
            <a:avLst/>
          </a:prstGeom>
        </p:spPr>
      </p:pic>
      <p:pic>
        <p:nvPicPr>
          <p:cNvPr id="16" name="Imagen 22" descr="c-3.png">
            <a:extLst>
              <a:ext uri="{FF2B5EF4-FFF2-40B4-BE49-F238E27FC236}">
                <a16:creationId xmlns:a16="http://schemas.microsoft.com/office/drawing/2014/main" xmlns="" id="{DC51004C-2370-4FEC-8782-CD25ECF0D5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167" y="4660198"/>
            <a:ext cx="596885" cy="596885"/>
          </a:xfrm>
          <a:prstGeom prst="rect">
            <a:avLst/>
          </a:prstGeom>
        </p:spPr>
      </p:pic>
      <p:pic>
        <p:nvPicPr>
          <p:cNvPr id="17" name="Imagen 23" descr="C-5.png">
            <a:extLst>
              <a:ext uri="{FF2B5EF4-FFF2-40B4-BE49-F238E27FC236}">
                <a16:creationId xmlns:a16="http://schemas.microsoft.com/office/drawing/2014/main" xmlns="" id="{573CC935-8AF1-4253-8A93-308D6800BE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551" y="4657657"/>
            <a:ext cx="600356" cy="600356"/>
          </a:xfrm>
          <a:prstGeom prst="rect">
            <a:avLst/>
          </a:prstGeom>
        </p:spPr>
      </p:pic>
      <p:pic>
        <p:nvPicPr>
          <p:cNvPr id="18" name="Imagen 3" descr="C-6.png">
            <a:extLst>
              <a:ext uri="{FF2B5EF4-FFF2-40B4-BE49-F238E27FC236}">
                <a16:creationId xmlns:a16="http://schemas.microsoft.com/office/drawing/2014/main" xmlns="" id="{D8F4D33C-5A5D-4CFC-8F7A-F5C247A627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674" y="5404074"/>
            <a:ext cx="612757" cy="612757"/>
          </a:xfrm>
          <a:prstGeom prst="rect">
            <a:avLst/>
          </a:prstGeom>
        </p:spPr>
      </p:pic>
      <p:pic>
        <p:nvPicPr>
          <p:cNvPr id="19" name="Imagen 3" descr="c-4.png">
            <a:extLst>
              <a:ext uri="{FF2B5EF4-FFF2-40B4-BE49-F238E27FC236}">
                <a16:creationId xmlns:a16="http://schemas.microsoft.com/office/drawing/2014/main" xmlns="" id="{186ED5B8-22D4-43B9-92C1-9C59042C16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723" y="5404073"/>
            <a:ext cx="599137" cy="599137"/>
          </a:xfrm>
          <a:prstGeom prst="rect">
            <a:avLst/>
          </a:prstGeom>
        </p:spPr>
      </p:pic>
      <p:pic>
        <p:nvPicPr>
          <p:cNvPr id="20" name="Imagen 14" descr="c-2.png">
            <a:extLst>
              <a:ext uri="{FF2B5EF4-FFF2-40B4-BE49-F238E27FC236}">
                <a16:creationId xmlns:a16="http://schemas.microsoft.com/office/drawing/2014/main" xmlns="" id="{B30AB6E1-54EE-46BF-BC80-7EB78DB2EB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392" y="5401531"/>
            <a:ext cx="575159" cy="575159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21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Aportamos y agenciamos recursos para incrementar la calidad y cobertura de programas y servicios relevantes para el empresario</a:t>
            </a:r>
          </a:p>
        </p:txBody>
      </p:sp>
    </p:spTree>
    <p:extLst>
      <p:ext uri="{BB962C8B-B14F-4D97-AF65-F5344CB8AC3E}">
        <p14:creationId xmlns:p14="http://schemas.microsoft.com/office/powerpoint/2010/main" val="1375111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62" y="2999306"/>
            <a:ext cx="3834353" cy="255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3 Título"/>
          <p:cNvSpPr txBox="1">
            <a:spLocks/>
          </p:cNvSpPr>
          <p:nvPr/>
        </p:nvSpPr>
        <p:spPr>
          <a:xfrm>
            <a:off x="382266" y="1914830"/>
            <a:ext cx="6659979" cy="1046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50</a:t>
            </a:r>
            <a:r>
              <a:rPr lang="es-CO" sz="1800" dirty="0">
                <a:solidFill>
                  <a:prstClr val="black"/>
                </a:solidFill>
              </a:rPr>
              <a:t> 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Informes relacionados con la calidad de</a:t>
            </a:r>
          </a:p>
          <a:p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           vida	</a:t>
            </a:r>
          </a:p>
        </p:txBody>
      </p:sp>
      <p:sp>
        <p:nvSpPr>
          <p:cNvPr id="9" name="3 Título"/>
          <p:cNvSpPr txBox="1">
            <a:spLocks/>
          </p:cNvSpPr>
          <p:nvPr/>
        </p:nvSpPr>
        <p:spPr>
          <a:xfrm>
            <a:off x="4599831" y="3434378"/>
            <a:ext cx="341567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Modelos Pedagógicos</a:t>
            </a:r>
          </a:p>
        </p:txBody>
      </p:sp>
      <p:sp>
        <p:nvSpPr>
          <p:cNvPr id="14" name="3 Título"/>
          <p:cNvSpPr txBox="1">
            <a:spLocks/>
          </p:cNvSpPr>
          <p:nvPr/>
        </p:nvSpPr>
        <p:spPr>
          <a:xfrm>
            <a:off x="4461201" y="4058925"/>
            <a:ext cx="4393239" cy="14579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4.100</a:t>
            </a:r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Participantes en charlas motivacionales sobre emprendimiento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4.040</a:t>
            </a:r>
            <a:r>
              <a:rPr lang="es-CO" sz="2000" dirty="0">
                <a:solidFill>
                  <a:srgbClr val="FF0353"/>
                </a:solidFill>
                <a:latin typeface="+mn-lt"/>
                <a:ea typeface="ＭＳ Ｐゴシック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estudiantes y </a:t>
            </a: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60</a:t>
            </a:r>
            <a:r>
              <a:rPr lang="es-CO" sz="2000" dirty="0">
                <a:solidFill>
                  <a:srgbClr val="FF0353"/>
                </a:solidFill>
                <a:latin typeface="+mn-lt"/>
                <a:ea typeface="ＭＳ Ｐゴシック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docentes</a:t>
            </a: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392396" y="1287627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Calidad de Vida Urbana</a:t>
            </a:r>
          </a:p>
        </p:txBody>
      </p:sp>
      <p:pic>
        <p:nvPicPr>
          <p:cNvPr id="11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551" y="1097306"/>
            <a:ext cx="2507386" cy="936000"/>
          </a:xfrm>
          <a:prstGeom prst="rect">
            <a:avLst/>
          </a:prstGeom>
        </p:spPr>
      </p:pic>
      <p:pic>
        <p:nvPicPr>
          <p:cNvPr id="17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67" y="2124700"/>
            <a:ext cx="2400353" cy="626994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9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Aportamos y agenciamos recursos para incrementar la calidad y cobertura de programas y servicios relevantes para el empresario</a:t>
            </a:r>
          </a:p>
        </p:txBody>
      </p:sp>
    </p:spTree>
    <p:extLst>
      <p:ext uri="{BB962C8B-B14F-4D97-AF65-F5344CB8AC3E}">
        <p14:creationId xmlns:p14="http://schemas.microsoft.com/office/powerpoint/2010/main" val="1907066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 txBox="1">
            <a:spLocks/>
          </p:cNvSpPr>
          <p:nvPr/>
        </p:nvSpPr>
        <p:spPr>
          <a:xfrm>
            <a:off x="382266" y="1914829"/>
            <a:ext cx="7024374" cy="16143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1.595</a:t>
            </a:r>
            <a:r>
              <a:rPr lang="es-CO" sz="1800" dirty="0">
                <a:solidFill>
                  <a:prstClr val="black"/>
                </a:solidFill>
              </a:rPr>
              <a:t>    </a:t>
            </a:r>
            <a:r>
              <a:rPr lang="es-CO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Participantes en programas para el mejoramiento de competencias para la enseñanza y dominio del inglés</a:t>
            </a:r>
          </a:p>
          <a:p>
            <a:pPr>
              <a:lnSpc>
                <a:spcPct val="100000"/>
              </a:lnSpc>
            </a:pPr>
            <a:endParaRPr lang="es-CO" sz="22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600" dirty="0">
                <a:solidFill>
                  <a:srgbClr val="FF207B"/>
                </a:solidFill>
                <a:latin typeface="+mn-lt"/>
                <a:ea typeface="ＭＳ Ｐゴシック" charset="0"/>
              </a:rPr>
              <a:t>935</a:t>
            </a:r>
            <a:r>
              <a:rPr lang="es-CO" sz="2400" dirty="0">
                <a:solidFill>
                  <a:srgbClr val="FF0353"/>
                </a:solidFill>
                <a:ea typeface="ＭＳ Ｐゴシック" charset="0"/>
              </a:rPr>
              <a:t> </a:t>
            </a:r>
            <a:r>
              <a:rPr lang="es-CO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estudiantes y </a:t>
            </a:r>
            <a:r>
              <a:rPr lang="es-CO" sz="2600" dirty="0">
                <a:solidFill>
                  <a:srgbClr val="FF207B"/>
                </a:solidFill>
                <a:latin typeface="+mn-lt"/>
                <a:ea typeface="ＭＳ Ｐゴシック" charset="0"/>
              </a:rPr>
              <a:t>660</a:t>
            </a:r>
            <a:r>
              <a:rPr lang="es-CO" sz="2400" dirty="0">
                <a:solidFill>
                  <a:srgbClr val="FF0353"/>
                </a:solidFill>
                <a:ea typeface="ＭＳ Ｐゴシック" charset="0"/>
              </a:rPr>
              <a:t> </a:t>
            </a:r>
            <a:r>
              <a:rPr lang="es-CO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docentes</a:t>
            </a:r>
          </a:p>
          <a:p>
            <a:r>
              <a:rPr lang="es-CO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 </a:t>
            </a:r>
          </a:p>
        </p:txBody>
      </p:sp>
      <p:sp>
        <p:nvSpPr>
          <p:cNvPr id="9" name="3 Título"/>
          <p:cNvSpPr txBox="1">
            <a:spLocks/>
          </p:cNvSpPr>
          <p:nvPr/>
        </p:nvSpPr>
        <p:spPr>
          <a:xfrm>
            <a:off x="382265" y="3529177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Articulación Público - Privada</a:t>
            </a:r>
          </a:p>
        </p:txBody>
      </p:sp>
      <p:sp>
        <p:nvSpPr>
          <p:cNvPr id="14" name="3 Título"/>
          <p:cNvSpPr txBox="1">
            <a:spLocks/>
          </p:cNvSpPr>
          <p:nvPr/>
        </p:nvSpPr>
        <p:spPr>
          <a:xfrm>
            <a:off x="382265" y="4066165"/>
            <a:ext cx="7131055" cy="15269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700" dirty="0">
                <a:solidFill>
                  <a:srgbClr val="FF207B"/>
                </a:solidFill>
                <a:latin typeface="+mn-lt"/>
                <a:ea typeface="ＭＳ Ｐゴシック" charset="0"/>
              </a:rPr>
              <a:t>10</a:t>
            </a:r>
            <a:r>
              <a:rPr lang="es-CO" sz="3700" dirty="0">
                <a:solidFill>
                  <a:srgbClr val="FF0353"/>
                </a:solidFill>
                <a:latin typeface="+mn-lt"/>
                <a:ea typeface="ＭＳ Ｐゴシック" charset="0"/>
              </a:rPr>
              <a:t>  </a:t>
            </a:r>
            <a:r>
              <a:rPr lang="es-CO" sz="2000" dirty="0">
                <a:solidFill>
                  <a:prstClr val="black"/>
                </a:solidFill>
                <a:latin typeface="+mn-lt"/>
              </a:rPr>
              <a:t>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Reuniones del Bloque Regional y de Congresistas	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r>
              <a:rPr lang="es-CO" sz="3700" dirty="0">
                <a:solidFill>
                  <a:srgbClr val="FF207B"/>
                </a:solidFill>
                <a:latin typeface="+mn-lt"/>
                <a:ea typeface="ＭＳ Ｐゴシック" charset="0"/>
              </a:rPr>
              <a:t>10</a:t>
            </a:r>
            <a:r>
              <a:rPr lang="es-CO" sz="3700" dirty="0">
                <a:solidFill>
                  <a:srgbClr val="FF0353"/>
                </a:solidFill>
                <a:latin typeface="+mn-lt"/>
                <a:ea typeface="ＭＳ Ｐゴシック" charset="0"/>
              </a:rPr>
              <a:t>  </a:t>
            </a:r>
            <a:r>
              <a:rPr lang="es-CO" sz="2000" dirty="0">
                <a:solidFill>
                  <a:prstClr val="black"/>
                </a:solidFill>
                <a:latin typeface="+mn-lt"/>
              </a:rPr>
              <a:t>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Mesas de Simplificación de Trámites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</a:rPr>
              <a:t>	</a:t>
            </a:r>
          </a:p>
          <a:p>
            <a:r>
              <a:rPr lang="es-CO" sz="20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r>
              <a:rPr lang="es-CO" sz="20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392396" y="1287627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Bilingüismo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Aportamos y agenciamos recursos para incrementar la calidad y cobertura de programas y servicios relevantes para el empresario</a:t>
            </a:r>
          </a:p>
        </p:txBody>
      </p:sp>
    </p:spTree>
    <p:extLst>
      <p:ext uri="{BB962C8B-B14F-4D97-AF65-F5344CB8AC3E}">
        <p14:creationId xmlns:p14="http://schemas.microsoft.com/office/powerpoint/2010/main" val="2080227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2"/>
          <p:cNvSpPr txBox="1"/>
          <p:nvPr/>
        </p:nvSpPr>
        <p:spPr>
          <a:xfrm>
            <a:off x="347233" y="1408754"/>
            <a:ext cx="878126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 algn="ctr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Fortalecemos entidades que promueven el desarrollo económico y empresarial de la región</a:t>
            </a:r>
          </a:p>
        </p:txBody>
      </p:sp>
      <p:pic>
        <p:nvPicPr>
          <p:cNvPr id="5" name="Imagen 2" descr="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41" y="2315202"/>
            <a:ext cx="1687333" cy="950800"/>
          </a:xfrm>
          <a:prstGeom prst="rect">
            <a:avLst/>
          </a:prstGeom>
        </p:spPr>
      </p:pic>
      <p:pic>
        <p:nvPicPr>
          <p:cNvPr id="6" name="Imagen 4" descr="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871" y="2599862"/>
            <a:ext cx="1679929" cy="892632"/>
          </a:xfrm>
          <a:prstGeom prst="rect">
            <a:avLst/>
          </a:prstGeom>
        </p:spPr>
      </p:pic>
      <p:pic>
        <p:nvPicPr>
          <p:cNvPr id="7" name="Imagen 5" descr="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256" y="4529383"/>
            <a:ext cx="2393924" cy="483736"/>
          </a:xfrm>
          <a:prstGeom prst="rect">
            <a:avLst/>
          </a:prstGeom>
        </p:spPr>
      </p:pic>
      <p:pic>
        <p:nvPicPr>
          <p:cNvPr id="8" name="Imagen 8" descr="0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096" y="4367024"/>
            <a:ext cx="1123553" cy="808455"/>
          </a:xfrm>
          <a:prstGeom prst="rect">
            <a:avLst/>
          </a:prstGeom>
        </p:spPr>
      </p:pic>
      <p:pic>
        <p:nvPicPr>
          <p:cNvPr id="9" name="Picture 2" descr="Resultado de imagen para valle del cauca bureau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9109" y="3974304"/>
            <a:ext cx="1478644" cy="147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yumbo como vamos"/>
          <p:cNvSpPr>
            <a:spLocks noChangeAspect="1" noChangeArrowheads="1"/>
          </p:cNvSpPr>
          <p:nvPr/>
        </p:nvSpPr>
        <p:spPr bwMode="auto">
          <a:xfrm>
            <a:off x="4419600" y="23985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AutoShape 4" descr="Resultado de imagen para cali como vamos"/>
          <p:cNvSpPr>
            <a:spLocks noChangeAspect="1" noChangeArrowheads="1"/>
          </p:cNvSpPr>
          <p:nvPr/>
        </p:nvSpPr>
        <p:spPr bwMode="auto">
          <a:xfrm>
            <a:off x="4572000" y="25509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931" y="2173357"/>
            <a:ext cx="2400353" cy="896045"/>
          </a:xfrm>
          <a:prstGeom prst="rect">
            <a:avLst/>
          </a:prstGeom>
        </p:spPr>
      </p:pic>
      <p:pic>
        <p:nvPicPr>
          <p:cNvPr id="15" name="12 Imagen">
            <a:extLst>
              <a:ext uri="{FF2B5EF4-FFF2-40B4-BE49-F238E27FC236}">
                <a16:creationId xmlns:a16="http://schemas.microsoft.com/office/drawing/2014/main" xmlns="" id="{FBA41EAB-1F62-4CB4-BB07-29063DED814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73" y="3885816"/>
            <a:ext cx="1593893" cy="1593893"/>
          </a:xfrm>
          <a:prstGeom prst="rect">
            <a:avLst/>
          </a:prstGeom>
        </p:spPr>
      </p:pic>
      <p:sp>
        <p:nvSpPr>
          <p:cNvPr id="21" name="20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Aportamos y agenciamos recursos para incrementar la calidad y cobertura de programas y servicios relevantes para el empresario</a:t>
            </a:r>
          </a:p>
        </p:txBody>
      </p:sp>
      <p:pic>
        <p:nvPicPr>
          <p:cNvPr id="16" name="Imagen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932" y="3105852"/>
            <a:ext cx="2400353" cy="62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57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xmlns="" id="{68575B7E-81A9-4C52-9B72-7981CF403BA1}"/>
              </a:ext>
            </a:extLst>
          </p:cNvPr>
          <p:cNvSpPr txBox="1">
            <a:spLocks/>
          </p:cNvSpPr>
          <p:nvPr/>
        </p:nvSpPr>
        <p:spPr>
          <a:xfrm>
            <a:off x="521335" y="1715767"/>
            <a:ext cx="4904107" cy="221615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3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</a:rPr>
              <a:t>Aplicativos tecnológicos </a:t>
            </a:r>
          </a:p>
          <a:p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</a:rPr>
              <a:t>Implementados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</a:rPr>
              <a:t>Renovación de propietarios con establecimientos a nivel nacional 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</a:rPr>
              <a:t>3ra fase de Cajas Web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</a:rPr>
              <a:t>Mejoramiento de herramientas para el back office</a:t>
            </a:r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xmlns="" id="{5605CEAD-F4FC-4DDA-A7ED-F7A2365F0DC4}"/>
              </a:ext>
            </a:extLst>
          </p:cNvPr>
          <p:cNvSpPr txBox="1"/>
          <p:nvPr/>
        </p:nvSpPr>
        <p:spPr>
          <a:xfrm>
            <a:off x="94738" y="24753"/>
            <a:ext cx="900849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2400" b="1" i="1" dirty="0">
                <a:solidFill>
                  <a:schemeClr val="accent1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Operamos los registros públicos de manera eficiente y eficaz apalancados en tecnología y con alto grado de virtualización</a:t>
            </a:r>
          </a:p>
        </p:txBody>
      </p:sp>
      <p:sp>
        <p:nvSpPr>
          <p:cNvPr id="13" name="3 Título">
            <a:extLst>
              <a:ext uri="{FF2B5EF4-FFF2-40B4-BE49-F238E27FC236}">
                <a16:creationId xmlns:a16="http://schemas.microsoft.com/office/drawing/2014/main" xmlns="" id="{68575B7E-81A9-4C52-9B72-7981CF403BA1}"/>
              </a:ext>
            </a:extLst>
          </p:cNvPr>
          <p:cNvSpPr txBox="1">
            <a:spLocks/>
          </p:cNvSpPr>
          <p:nvPr/>
        </p:nvSpPr>
        <p:spPr>
          <a:xfrm>
            <a:off x="3794679" y="4601270"/>
            <a:ext cx="4602562" cy="1692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90%</a:t>
            </a:r>
            <a:r>
              <a:rPr lang="es-CO" sz="2000" dirty="0">
                <a:solidFill>
                  <a:srgbClr val="FF207B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srgbClr val="FF207B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</a:rPr>
              <a:t>De atención de llamadas entrantes para asesoría de tramites de registros públicos en 20 segundos o menos</a:t>
            </a:r>
          </a:p>
        </p:txBody>
      </p:sp>
      <p:sp>
        <p:nvSpPr>
          <p:cNvPr id="14" name="3 Título"/>
          <p:cNvSpPr txBox="1">
            <a:spLocks/>
          </p:cNvSpPr>
          <p:nvPr/>
        </p:nvSpPr>
        <p:spPr>
          <a:xfrm>
            <a:off x="442444" y="129756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Fortalecimiento Tecnológico del Registro Público</a:t>
            </a:r>
          </a:p>
        </p:txBody>
      </p:sp>
      <p:sp>
        <p:nvSpPr>
          <p:cNvPr id="15" name="3 Título">
            <a:extLst>
              <a:ext uri="{FF2B5EF4-FFF2-40B4-BE49-F238E27FC236}">
                <a16:creationId xmlns:a16="http://schemas.microsoft.com/office/drawing/2014/main" xmlns="" id="{7F3B89F5-1E8F-40E4-9E67-6146FCE49B83}"/>
              </a:ext>
            </a:extLst>
          </p:cNvPr>
          <p:cNvSpPr txBox="1">
            <a:spLocks/>
          </p:cNvSpPr>
          <p:nvPr/>
        </p:nvSpPr>
        <p:spPr>
          <a:xfrm>
            <a:off x="518078" y="4044793"/>
            <a:ext cx="3368122" cy="5300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 err="1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Call</a:t>
            </a: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 Center de Registro</a:t>
            </a:r>
          </a:p>
        </p:txBody>
      </p:sp>
      <p:pic>
        <p:nvPicPr>
          <p:cNvPr id="5122" name="Picture 2" descr="Resultado de imagen para aplicativos web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77" b="10575"/>
          <a:stretch/>
        </p:blipFill>
        <p:spPr bwMode="auto">
          <a:xfrm>
            <a:off x="5425442" y="2110283"/>
            <a:ext cx="2971799" cy="16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4" descr="Resultado de imagen para call cen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7" name="AutoShape 6" descr="Resultado de imagen para call cen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128" name="Picture 8" descr="Resultado de imagen para call cent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586030"/>
            <a:ext cx="2409148" cy="16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371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442444" y="129756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Análisis del Entorno Económico</a:t>
            </a:r>
          </a:p>
        </p:txBody>
      </p:sp>
      <p:sp>
        <p:nvSpPr>
          <p:cNvPr id="12" name="3 Título"/>
          <p:cNvSpPr txBox="1">
            <a:spLocks/>
          </p:cNvSpPr>
          <p:nvPr/>
        </p:nvSpPr>
        <p:spPr>
          <a:xfrm>
            <a:off x="382266" y="1996718"/>
            <a:ext cx="5568157" cy="171547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60</a:t>
            </a:r>
            <a:r>
              <a:rPr lang="es-CO" sz="1800" dirty="0">
                <a:solidFill>
                  <a:prstClr val="black"/>
                </a:solidFill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 Publicaciones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8</a:t>
            </a:r>
            <a:r>
              <a:rPr lang="es-CO" sz="2000" dirty="0">
                <a:solidFill>
                  <a:srgbClr val="FF0353"/>
                </a:solidFill>
                <a:ea typeface="ＭＳ Ｐゴシック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Enfoques 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2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Compás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30</a:t>
            </a:r>
            <a:r>
              <a:rPr lang="es-CO" sz="2000" dirty="0">
                <a:solidFill>
                  <a:srgbClr val="FF0353"/>
                </a:solidFill>
                <a:latin typeface="+mn-lt"/>
                <a:ea typeface="ＭＳ Ｐゴシック" charset="0"/>
              </a:rPr>
              <a:t> </a:t>
            </a:r>
            <a:r>
              <a:rPr lang="es-CO" sz="2000" dirty="0">
                <a:solidFill>
                  <a:srgbClr val="FF0353"/>
                </a:solidFill>
                <a:ea typeface="ＭＳ Ｐゴシック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Ritmos y  </a:t>
            </a: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6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Ritmos revista Acción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14</a:t>
            </a:r>
            <a:r>
              <a:rPr lang="es-CO" sz="2000" dirty="0">
                <a:solidFill>
                  <a:srgbClr val="FF0353"/>
                </a:solidFill>
                <a:ea typeface="ＭＳ Ｐゴシック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Presentaciones y foros</a:t>
            </a:r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439586" y="4020858"/>
            <a:ext cx="8264828" cy="73402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Plataforma de Información (Rankings empresariales y Encuesta Ritmo Empresarial)</a:t>
            </a:r>
          </a:p>
        </p:txBody>
      </p:sp>
      <p:sp>
        <p:nvSpPr>
          <p:cNvPr id="9" name="3 Título"/>
          <p:cNvSpPr txBox="1">
            <a:spLocks/>
          </p:cNvSpPr>
          <p:nvPr/>
        </p:nvSpPr>
        <p:spPr>
          <a:xfrm>
            <a:off x="4130228" y="5796922"/>
            <a:ext cx="4293250" cy="7513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2</a:t>
            </a:r>
            <a:r>
              <a:rPr lang="es-CO" sz="1800" dirty="0">
                <a:solidFill>
                  <a:prstClr val="black"/>
                </a:solidFill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 Encuestas de Ritmo Empresarial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xmlns="" id="{F1C9DBCE-A46F-45EA-A942-C592F41A6499}"/>
              </a:ext>
            </a:extLst>
          </p:cNvPr>
          <p:cNvSpPr txBox="1"/>
          <p:nvPr/>
        </p:nvSpPr>
        <p:spPr>
          <a:xfrm>
            <a:off x="135502" y="-54592"/>
            <a:ext cx="8753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Generamos y divulgamos  el conocimiento más profundo y relevante del tejido empresarial de la Ciudad-Región</a:t>
            </a:r>
          </a:p>
        </p:txBody>
      </p:sp>
      <p:pic>
        <p:nvPicPr>
          <p:cNvPr id="10" name="9 Imagen" descr="foto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122" y="1996718"/>
            <a:ext cx="3368356" cy="1658565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132414" y="43878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4000" dirty="0">
                <a:solidFill>
                  <a:srgbClr val="FF207B"/>
                </a:solidFill>
                <a:ea typeface="ＭＳ Ｐゴシック" charset="0"/>
                <a:cs typeface="+mj-cs"/>
              </a:rPr>
              <a:t>2</a:t>
            </a:r>
            <a:r>
              <a:rPr lang="es-CO" sz="3600" dirty="0">
                <a:solidFill>
                  <a:srgbClr val="FF0353"/>
                </a:solidFill>
                <a:ea typeface="ＭＳ Ｐゴシック" charset="0"/>
              </a:rPr>
              <a:t> </a:t>
            </a:r>
            <a:r>
              <a:rPr lang="es-CO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</a:rPr>
              <a:t>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</a:rPr>
              <a:t>Ediciones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+mj-cs"/>
              </a:rPr>
              <a:t>Especiales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4115491" y="513975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4000" dirty="0">
                <a:solidFill>
                  <a:srgbClr val="FF207B"/>
                </a:solidFill>
                <a:ea typeface="ＭＳ Ｐゴシック" charset="0"/>
                <a:cs typeface="+mj-cs"/>
              </a:rPr>
              <a:t>12</a:t>
            </a:r>
            <a:r>
              <a:rPr lang="es-CO" sz="3600" dirty="0">
                <a:solidFill>
                  <a:srgbClr val="FF0353"/>
                </a:solidFill>
                <a:ea typeface="ＭＳ Ｐゴシック" charset="0"/>
              </a:rPr>
              <a:t> </a:t>
            </a:r>
            <a:r>
              <a:rPr lang="es-CO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</a:rPr>
              <a:t>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+mj-cs"/>
              </a:rPr>
              <a:t>Rankings</a:t>
            </a:r>
          </a:p>
        </p:txBody>
      </p:sp>
    </p:spTree>
    <p:extLst>
      <p:ext uri="{BB962C8B-B14F-4D97-AF65-F5344CB8AC3E}">
        <p14:creationId xmlns:p14="http://schemas.microsoft.com/office/powerpoint/2010/main" val="3593075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3 Título"/>
          <p:cNvSpPr txBox="1">
            <a:spLocks/>
          </p:cNvSpPr>
          <p:nvPr/>
        </p:nvSpPr>
        <p:spPr>
          <a:xfrm>
            <a:off x="382266" y="1775498"/>
            <a:ext cx="8006158" cy="12162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s-CO" sz="16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15</a:t>
            </a:r>
            <a:r>
              <a:rPr lang="es-CO" sz="72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8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Informes sobre las dinámicas del ecosistema de emprendimiento regional a partir de las evaluaciones de los programas de la UEI y mediciones del ecosistema emprendedor</a:t>
            </a:r>
          </a:p>
          <a:p>
            <a:pPr>
              <a:lnSpc>
                <a:spcPct val="120000"/>
              </a:lnSpc>
            </a:pPr>
            <a:endParaRPr lang="es-CO" sz="24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pPr>
              <a:lnSpc>
                <a:spcPct val="120000"/>
              </a:lnSpc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sp>
        <p:nvSpPr>
          <p:cNvPr id="6" name="3 Título">
            <a:extLst>
              <a:ext uri="{FF2B5EF4-FFF2-40B4-BE49-F238E27FC236}">
                <a16:creationId xmlns:a16="http://schemas.microsoft.com/office/drawing/2014/main" xmlns="" id="{3B597F1F-8A45-4F46-9D07-7D817507DCF5}"/>
              </a:ext>
            </a:extLst>
          </p:cNvPr>
          <p:cNvSpPr txBox="1">
            <a:spLocks/>
          </p:cNvSpPr>
          <p:nvPr/>
        </p:nvSpPr>
        <p:spPr>
          <a:xfrm>
            <a:off x="332220" y="3579848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Medición y Gestión del Conocimiento</a:t>
            </a:r>
          </a:p>
        </p:txBody>
      </p:sp>
      <p:sp>
        <p:nvSpPr>
          <p:cNvPr id="7" name="3 Título">
            <a:extLst>
              <a:ext uri="{FF2B5EF4-FFF2-40B4-BE49-F238E27FC236}">
                <a16:creationId xmlns:a16="http://schemas.microsoft.com/office/drawing/2014/main" xmlns="" id="{28F41CF2-FD9A-4140-A13D-4E18B215F663}"/>
              </a:ext>
            </a:extLst>
          </p:cNvPr>
          <p:cNvSpPr txBox="1">
            <a:spLocks/>
          </p:cNvSpPr>
          <p:nvPr/>
        </p:nvSpPr>
        <p:spPr>
          <a:xfrm>
            <a:off x="296963" y="3970379"/>
            <a:ext cx="7457236" cy="106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Informe de análisis de al menos </a:t>
            </a:r>
            <a:r>
              <a:rPr lang="es-CO" sz="36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3</a:t>
            </a:r>
            <a:r>
              <a:rPr lang="es-CO" sz="36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Programas de la Unidad de Fortalecimiento Empresarial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442444" y="129756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Generación de Conocimiento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xmlns="" id="{F1C9DBCE-A46F-45EA-A942-C592F41A6499}"/>
              </a:ext>
            </a:extLst>
          </p:cNvPr>
          <p:cNvSpPr txBox="1"/>
          <p:nvPr/>
        </p:nvSpPr>
        <p:spPr>
          <a:xfrm>
            <a:off x="135502" y="-54592"/>
            <a:ext cx="8753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ES" altLang="es-CO" sz="2400" b="1" i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Generamos y divulgamos  el conocimiento más profundo y relevante del tejido empresarial de la Ciudad-Región</a:t>
            </a:r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439586" y="5049272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Investigación e Ideación </a:t>
            </a:r>
          </a:p>
        </p:txBody>
      </p:sp>
      <p:sp>
        <p:nvSpPr>
          <p:cNvPr id="12" name="3 Título"/>
          <p:cNvSpPr txBox="1">
            <a:spLocks/>
          </p:cNvSpPr>
          <p:nvPr/>
        </p:nvSpPr>
        <p:spPr>
          <a:xfrm>
            <a:off x="986732" y="5400691"/>
            <a:ext cx="7457236" cy="1227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Evaluación de lecciones aprendidas en los programas para microempresarios y las bases para un nuevo proyecto que las incorpore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57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3 Título"/>
          <p:cNvSpPr txBox="1">
            <a:spLocks/>
          </p:cNvSpPr>
          <p:nvPr/>
        </p:nvSpPr>
        <p:spPr>
          <a:xfrm>
            <a:off x="442444" y="129756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 err="1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Exponegocios</a:t>
            </a:r>
            <a:endParaRPr lang="es-CO" sz="2400" b="1" i="1" dirty="0">
              <a:solidFill>
                <a:srgbClr val="253D90"/>
              </a:solidFill>
              <a:latin typeface="Calibri bold italic" panose="020F07020304040A0204" pitchFamily="34" charset="0"/>
              <a:ea typeface="+mn-ea"/>
              <a:cs typeface="Calibri bold italic" panose="020F07020304040A0204" pitchFamily="34" charset="0"/>
            </a:endParaRPr>
          </a:p>
        </p:txBody>
      </p:sp>
      <p:sp>
        <p:nvSpPr>
          <p:cNvPr id="15" name="3 Título"/>
          <p:cNvSpPr txBox="1">
            <a:spLocks/>
          </p:cNvSpPr>
          <p:nvPr/>
        </p:nvSpPr>
        <p:spPr>
          <a:xfrm>
            <a:off x="551368" y="2019464"/>
            <a:ext cx="6250545" cy="10740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2.400</a:t>
            </a:r>
            <a:r>
              <a:rPr lang="es-CO" sz="1800" dirty="0">
                <a:solidFill>
                  <a:prstClr val="black"/>
                </a:solidFill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 Participantes en el evento </a:t>
            </a:r>
          </a:p>
        </p:txBody>
      </p:sp>
      <p:pic>
        <p:nvPicPr>
          <p:cNvPr id="16" name="Picture 4" descr="Resultado de imagen para exponegocio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538" b="24149"/>
          <a:stretch/>
        </p:blipFill>
        <p:spPr bwMode="auto">
          <a:xfrm>
            <a:off x="382266" y="3070746"/>
            <a:ext cx="3316756" cy="18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esultado de imagen para exponegocios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5995" y="5173491"/>
            <a:ext cx="2270646" cy="3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xmlns="" id="{F1C9DBCE-A46F-45EA-A942-C592F41A6499}"/>
              </a:ext>
            </a:extLst>
          </p:cNvPr>
          <p:cNvSpPr txBox="1"/>
          <p:nvPr/>
        </p:nvSpPr>
        <p:spPr>
          <a:xfrm>
            <a:off x="135502" y="-54592"/>
            <a:ext cx="8753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ES" altLang="es-CO" sz="2400" b="1" i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Generamos y divulgamos  el conocimiento más profundo y relevante del tejido empresarial de la Ciudad-Región</a:t>
            </a:r>
          </a:p>
        </p:txBody>
      </p:sp>
    </p:spTree>
    <p:extLst>
      <p:ext uri="{BB962C8B-B14F-4D97-AF65-F5344CB8AC3E}">
        <p14:creationId xmlns:p14="http://schemas.microsoft.com/office/powerpoint/2010/main" val="980901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442444" y="129756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Revista Acción</a:t>
            </a:r>
          </a:p>
        </p:txBody>
      </p:sp>
      <p:sp>
        <p:nvSpPr>
          <p:cNvPr id="10" name="TextBox 31"/>
          <p:cNvSpPr txBox="1"/>
          <p:nvPr/>
        </p:nvSpPr>
        <p:spPr>
          <a:xfrm>
            <a:off x="135502" y="-54592"/>
            <a:ext cx="9008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Producimos comunicación diferenciada y de alto impacto que amplifique la labor de la Cámara y sus empresarios</a:t>
            </a:r>
          </a:p>
        </p:txBody>
      </p:sp>
      <p:sp>
        <p:nvSpPr>
          <p:cNvPr id="12" name="3 Título"/>
          <p:cNvSpPr txBox="1">
            <a:spLocks/>
          </p:cNvSpPr>
          <p:nvPr/>
        </p:nvSpPr>
        <p:spPr>
          <a:xfrm>
            <a:off x="382267" y="1816838"/>
            <a:ext cx="5772873" cy="9942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6</a:t>
            </a:r>
            <a:r>
              <a:rPr lang="es-CO" sz="1800" dirty="0">
                <a:solidFill>
                  <a:prstClr val="black"/>
                </a:solidFill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 Ediciones impresas de la revista acción con presencia virtual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439586" y="3396160"/>
            <a:ext cx="8264828" cy="8740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Despliegue de la Narrativa Estratégica </a:t>
            </a:r>
          </a:p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de Competitividad</a:t>
            </a:r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384538" y="4256541"/>
            <a:ext cx="7585754" cy="182626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20</a:t>
            </a:r>
            <a:r>
              <a:rPr lang="es-CO" sz="1800" dirty="0">
                <a:solidFill>
                  <a:prstClr val="black"/>
                </a:solidFill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Publicaciones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12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Presentaciones sobre competitividad regional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5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Informes sobre las fortalezas de la narrativa estratégica de competitividad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3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Foros </a:t>
            </a:r>
            <a:r>
              <a:rPr lang="es-CO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sobre las fortalezas de la narrativa estratégica de competitividad</a:t>
            </a:r>
          </a:p>
          <a:p>
            <a:pPr marL="342900" indent="-342900">
              <a:buFont typeface="Arial" pitchFamily="34" charset="0"/>
              <a:buChar char="•"/>
            </a:pPr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pic>
        <p:nvPicPr>
          <p:cNvPr id="11" name="Imagen 12" descr="mockup-revista-5-copi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623" y="1306427"/>
            <a:ext cx="2037167" cy="218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42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51520" y="1787754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CO" sz="3200" dirty="0">
                <a:solidFill>
                  <a:schemeClr val="accent1"/>
                </a:solidFill>
                <a:ea typeface="ＭＳ Ｐゴシック" charset="0"/>
                <a:cs typeface="Kohinoor Devanagari Bold" panose="02000000000000000000" pitchFamily="2" charset="0"/>
              </a:rPr>
              <a:t>AGENDA</a:t>
            </a:r>
          </a:p>
          <a:p>
            <a:pPr marL="1588" marR="0" lv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0353"/>
              </a:buClr>
              <a:buSzPct val="50000"/>
              <a:tabLst/>
              <a:defRPr/>
            </a:pPr>
            <a:r>
              <a:rPr lang="es-ES" alt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</a:p>
          <a:p>
            <a:pPr marL="287338" marR="0" lvl="1" indent="-28575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0353"/>
              </a:buClr>
              <a:buSzPct val="50000"/>
              <a:buFont typeface="Marlett" charset="0"/>
              <a:buChar char="g"/>
              <a:tabLst/>
              <a:defRPr/>
            </a:pPr>
            <a:r>
              <a:rPr lang="es-ES" alt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Plan de acción 2018</a:t>
            </a:r>
          </a:p>
          <a:p>
            <a:pPr marL="287338" marR="0" lvl="1" indent="-28575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0353"/>
              </a:buClr>
              <a:buSzPct val="50000"/>
              <a:buFont typeface="Marlett" charset="0"/>
              <a:buChar char="g"/>
              <a:tabLst/>
              <a:defRPr/>
            </a:pPr>
            <a:r>
              <a:rPr lang="es-ES" alt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Presupuesto 2018</a:t>
            </a:r>
          </a:p>
          <a:p>
            <a:pPr marL="287338" marR="0" lvl="1" indent="-28575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0353"/>
              </a:buClr>
              <a:buSzPct val="50000"/>
              <a:buFont typeface="Marlett" charset="0"/>
              <a:buChar char="g"/>
              <a:tabLst/>
              <a:defRPr/>
            </a:pPr>
            <a:endParaRPr lang="es-ES" altLang="es-CO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2018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				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86824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Título">
            <a:extLst>
              <a:ext uri="{FF2B5EF4-FFF2-40B4-BE49-F238E27FC236}">
                <a16:creationId xmlns:a16="http://schemas.microsoft.com/office/drawing/2014/main" xmlns="" id="{68575B7E-81A9-4C52-9B72-7981CF403BA1}"/>
              </a:ext>
            </a:extLst>
          </p:cNvPr>
          <p:cNvSpPr txBox="1">
            <a:spLocks/>
          </p:cNvSpPr>
          <p:nvPr/>
        </p:nvSpPr>
        <p:spPr>
          <a:xfrm>
            <a:off x="533318" y="1705666"/>
            <a:ext cx="5778663" cy="2384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7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</a:rPr>
              <a:t>Eventos  para activar y fomentar en la ciudad-región una cultura emprendedora y una mentalidad en de crecimiento extraordinario. 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Calibri"/>
              <a:ea typeface="ＭＳ Ｐゴシック" charset="0"/>
            </a:endParaRP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Trans	media: Proyecto Radial</a:t>
            </a:r>
          </a:p>
          <a:p>
            <a:pPr marL="342900" indent="-342900">
              <a:buClr>
                <a:schemeClr val="bg2"/>
              </a:buClr>
              <a:buFont typeface="Arial" pitchFamily="34" charset="0"/>
              <a:buChar char="•"/>
            </a:pP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Festival de emprendimiento</a:t>
            </a:r>
          </a:p>
        </p:txBody>
      </p:sp>
      <p:pic>
        <p:nvPicPr>
          <p:cNvPr id="4" name="Picture 2" descr="Resultado de imagen para transmedia">
            <a:extLst>
              <a:ext uri="{FF2B5EF4-FFF2-40B4-BE49-F238E27FC236}">
                <a16:creationId xmlns:a16="http://schemas.microsoft.com/office/drawing/2014/main" xmlns="" id="{2DC50BC2-93AA-4656-8C61-EF377A75B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4448" y="1481865"/>
            <a:ext cx="2383698" cy="17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 Título"/>
          <p:cNvSpPr txBox="1">
            <a:spLocks/>
          </p:cNvSpPr>
          <p:nvPr/>
        </p:nvSpPr>
        <p:spPr>
          <a:xfrm>
            <a:off x="442444" y="129756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Mentalidad y Cultura: </a:t>
            </a:r>
            <a:r>
              <a:rPr lang="es-CO" sz="2400" b="1" i="1" dirty="0" err="1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Visibilización</a:t>
            </a:r>
            <a:endParaRPr lang="es-CO" sz="2400" b="1" i="1" dirty="0">
              <a:solidFill>
                <a:srgbClr val="253D90"/>
              </a:solidFill>
              <a:latin typeface="Calibri bold italic" panose="020F07020304040A0204" pitchFamily="34" charset="0"/>
              <a:ea typeface="+mn-ea"/>
              <a:cs typeface="Calibri bold italic" panose="020F07020304040A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48715" y="4438725"/>
            <a:ext cx="4338765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4000" dirty="0">
                <a:solidFill>
                  <a:srgbClr val="FF207B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30%  </a:t>
            </a:r>
            <a:r>
              <a:rPr lang="es-CO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del total de las noticias publicadas sobre Cámara hablan sobre temas relacionados con a sus prioridades estratégicas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145624" y="4668761"/>
            <a:ext cx="3919921" cy="148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4000" dirty="0">
                <a:solidFill>
                  <a:srgbClr val="FF207B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50%  </a:t>
            </a:r>
            <a:r>
              <a:rPr lang="es-CO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 las noticias publicadas sobre la Cámara (por valor) son en medios nacionales</a:t>
            </a: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57684" y="3886892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Comunicaciones</a:t>
            </a: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Comunicación Institucional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135502" y="-54592"/>
            <a:ext cx="9008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Producimos comunicación diferenciada y de alto impacto que amplifique la labor de la Cámara y sus empresarios</a:t>
            </a:r>
          </a:p>
        </p:txBody>
      </p:sp>
    </p:spTree>
    <p:extLst>
      <p:ext uri="{BB962C8B-B14F-4D97-AF65-F5344CB8AC3E}">
        <p14:creationId xmlns:p14="http://schemas.microsoft.com/office/powerpoint/2010/main" val="1675932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506505" y="1274283"/>
            <a:ext cx="558949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Comunicaciones</a:t>
            </a: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Comunicación para el mercadeo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  <a:p>
            <a:pPr marL="0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4000" dirty="0">
                <a:solidFill>
                  <a:srgbClr val="FF207B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1% </a:t>
            </a:r>
            <a:r>
              <a:rPr lang="es-CO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 los visitantes al sitio web realizan conversión (entrega de datos/inscripción)</a:t>
            </a: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Resultado de imagen para comunicacion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6074" y="1779394"/>
            <a:ext cx="2613086" cy="163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61699" y="3610685"/>
            <a:ext cx="2473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Comunicación Interna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46459" y="4095686"/>
            <a:ext cx="7311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4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80% </a:t>
            </a:r>
            <a:r>
              <a:rPr lang="es-CO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 los colaboradores que tienen acceso a la intranet hacen uso de ella diariamente</a:t>
            </a: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135502" y="-54592"/>
            <a:ext cx="9008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defRPr/>
            </a:pPr>
            <a:r>
              <a:rPr lang="es-CO" altLang="es-CO" sz="2400" b="1" i="1" dirty="0">
                <a:solidFill>
                  <a:schemeClr val="tx2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Producimos comunicación diferenciada y de alto impacto que amplifique la labor de la Cámara y sus empresarios</a:t>
            </a:r>
          </a:p>
        </p:txBody>
      </p:sp>
    </p:spTree>
    <p:extLst>
      <p:ext uri="{BB962C8B-B14F-4D97-AF65-F5344CB8AC3E}">
        <p14:creationId xmlns:p14="http://schemas.microsoft.com/office/powerpoint/2010/main" val="2294839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442444" y="129756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Centro de Conciliación, Arbitraje y Amigable Composición</a:t>
            </a:r>
          </a:p>
        </p:txBody>
      </p:sp>
      <p:sp>
        <p:nvSpPr>
          <p:cNvPr id="10" name="TextBox 31"/>
          <p:cNvSpPr txBox="1"/>
          <p:nvPr/>
        </p:nvSpPr>
        <p:spPr>
          <a:xfrm>
            <a:off x="135502" y="-12388"/>
            <a:ext cx="900849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2400" b="1" i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Desarrollamos productos y servicios pertinentes para los empresarios que representen negocios rentables para la Cámara</a:t>
            </a:r>
          </a:p>
        </p:txBody>
      </p:sp>
      <p:sp>
        <p:nvSpPr>
          <p:cNvPr id="12" name="3 Título"/>
          <p:cNvSpPr txBox="1">
            <a:spLocks/>
          </p:cNvSpPr>
          <p:nvPr/>
        </p:nvSpPr>
        <p:spPr>
          <a:xfrm>
            <a:off x="382266" y="1852927"/>
            <a:ext cx="4768854" cy="42812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Conciliación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807</a:t>
            </a:r>
            <a:r>
              <a:rPr lang="es-CO" sz="1800" dirty="0">
                <a:solidFill>
                  <a:prstClr val="black"/>
                </a:solidFill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 	Casos atendidos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$308 </a:t>
            </a: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 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Millones en ingresos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Arbitraje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95%</a:t>
            </a:r>
            <a:r>
              <a:rPr lang="es-CO" sz="2500" dirty="0">
                <a:solidFill>
                  <a:srgbClr val="FF207B"/>
                </a:solidFill>
              </a:rPr>
              <a:t> 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Satisfacción del Cliente en 	   servicio de arbitraje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$449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Millones en ingresos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Insolvencia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95% </a:t>
            </a:r>
            <a:r>
              <a:rPr lang="es-CO" sz="2500" dirty="0">
                <a:solidFill>
                  <a:srgbClr val="FF0353"/>
                </a:solidFill>
                <a:latin typeface="+mn-lt"/>
                <a:ea typeface="ＭＳ Ｐゴシック" charset="0"/>
              </a:rPr>
              <a:t>	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Satisfacción del Cliente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$26  </a:t>
            </a:r>
            <a:r>
              <a:rPr lang="es-CO" sz="2500" dirty="0">
                <a:solidFill>
                  <a:srgbClr val="FF0353"/>
                </a:solidFill>
                <a:latin typeface="+mn-lt"/>
                <a:ea typeface="ＭＳ Ｐゴシック" charset="0"/>
              </a:rPr>
              <a:t>	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Millones en ingresos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751" y="1852927"/>
            <a:ext cx="2866031" cy="400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420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Título"/>
          <p:cNvSpPr txBox="1">
            <a:spLocks/>
          </p:cNvSpPr>
          <p:nvPr/>
        </p:nvSpPr>
        <p:spPr>
          <a:xfrm>
            <a:off x="442444" y="129756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Centro de Conciliación, Arbitraje y Amigable Composición</a:t>
            </a:r>
          </a:p>
        </p:txBody>
      </p:sp>
      <p:pic>
        <p:nvPicPr>
          <p:cNvPr id="7" name="Picture 2" descr="\\server\Centro de Conciliacion\DIPLOMADOS\DIPLOMADOS 2017\DIP.CONCILIACION 2017\MAILING-XXVII-DIPLOMADO-DE-CONCILIADORES-700x953px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895" y="1911941"/>
            <a:ext cx="1715759" cy="236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server\Centro de Conciliacion\DIPLOMADOS\DIPLOMADOS 2017\Codigo General del Proceso\Mailing (2)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1528" y="3263070"/>
            <a:ext cx="1725721" cy="236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 Título"/>
          <p:cNvSpPr txBox="1">
            <a:spLocks/>
          </p:cNvSpPr>
          <p:nvPr/>
        </p:nvSpPr>
        <p:spPr>
          <a:xfrm>
            <a:off x="382267" y="1996718"/>
            <a:ext cx="4053256" cy="3809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Capacitación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95%</a:t>
            </a:r>
            <a:r>
              <a:rPr lang="es-CO" sz="2500" dirty="0">
                <a:solidFill>
                  <a:prstClr val="black"/>
                </a:solidFill>
              </a:rPr>
              <a:t> </a:t>
            </a:r>
            <a:r>
              <a:rPr lang="es-CO" sz="25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Satisfacción del Cliente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$504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Millones en ingresos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Amigable Composición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95% 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Satisfacción del Cliente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$10     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Millones en ingresos </a:t>
            </a:r>
          </a:p>
          <a:p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	</a:t>
            </a:r>
          </a:p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Garantías Mobiliarias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95% 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Satisfacción del Cliente</a:t>
            </a:r>
          </a:p>
          <a:p>
            <a:r>
              <a:rPr lang="es-CO" sz="2500" dirty="0">
                <a:solidFill>
                  <a:srgbClr val="FF207B"/>
                </a:solidFill>
                <a:latin typeface="+mn-lt"/>
                <a:ea typeface="ＭＳ Ｐゴシック" charset="0"/>
              </a:rPr>
              <a:t>$10  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Millones en ingresos 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135502" y="-12388"/>
            <a:ext cx="900849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2400" b="1" i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Desarrollamos productos y servicios pertinentes para los empresarios que representen negocios rentables para la Cámara</a:t>
            </a:r>
          </a:p>
        </p:txBody>
      </p:sp>
    </p:spTree>
    <p:extLst>
      <p:ext uri="{BB962C8B-B14F-4D97-AF65-F5344CB8AC3E}">
        <p14:creationId xmlns:p14="http://schemas.microsoft.com/office/powerpoint/2010/main" val="4019091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Título"/>
          <p:cNvSpPr txBox="1">
            <a:spLocks/>
          </p:cNvSpPr>
          <p:nvPr/>
        </p:nvSpPr>
        <p:spPr>
          <a:xfrm>
            <a:off x="398187" y="1807207"/>
            <a:ext cx="7924672" cy="133106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590</a:t>
            </a:r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Millones de Ingreso por Venta de Bases de datos de registro (mercantil, proponentes y entidades sin ánimo de lucro) para identificación de clientes, proveedores, competidores, y  aliados comerciales</a:t>
            </a: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442444" y="132175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Bases de Datos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442444" y="319796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 err="1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Certicámara</a:t>
            </a:r>
            <a:endParaRPr lang="es-CO" sz="2400" b="1" i="1" dirty="0">
              <a:solidFill>
                <a:srgbClr val="253D90"/>
              </a:solidFill>
              <a:latin typeface="Calibri bold italic" panose="020F07020304040A0204" pitchFamily="34" charset="0"/>
              <a:ea typeface="+mn-ea"/>
              <a:cs typeface="Calibri bold italic" panose="020F07020304040A0204" pitchFamily="34" charset="0"/>
            </a:endParaRPr>
          </a:p>
        </p:txBody>
      </p:sp>
      <p:sp>
        <p:nvSpPr>
          <p:cNvPr id="18" name="3 Título"/>
          <p:cNvSpPr txBox="1">
            <a:spLocks/>
          </p:cNvSpPr>
          <p:nvPr/>
        </p:nvSpPr>
        <p:spPr>
          <a:xfrm>
            <a:off x="398187" y="3574283"/>
            <a:ext cx="6289216" cy="1331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220</a:t>
            </a:r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Millones de Ingreso en ventas por comisión </a:t>
            </a:r>
          </a:p>
          <a:p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de productos y servicios de certificación digital</a:t>
            </a:r>
          </a:p>
        </p:txBody>
      </p:sp>
      <p:pic>
        <p:nvPicPr>
          <p:cNvPr id="19" name="Picture 4" descr="Resultado de imagen para certicamar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763905"/>
            <a:ext cx="2456598" cy="55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 Título"/>
          <p:cNvSpPr txBox="1">
            <a:spLocks/>
          </p:cNvSpPr>
          <p:nvPr/>
        </p:nvSpPr>
        <p:spPr>
          <a:xfrm>
            <a:off x="442444" y="455529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Depósitos Financieros</a:t>
            </a:r>
          </a:p>
        </p:txBody>
      </p:sp>
      <p:sp>
        <p:nvSpPr>
          <p:cNvPr id="24" name="3 Título"/>
          <p:cNvSpPr txBox="1">
            <a:spLocks/>
          </p:cNvSpPr>
          <p:nvPr/>
        </p:nvSpPr>
        <p:spPr>
          <a:xfrm>
            <a:off x="478987" y="4913929"/>
            <a:ext cx="6289216" cy="1331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200</a:t>
            </a:r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Millones de Ingreso registro  de depósitos financieros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27" name="TextBox 31"/>
          <p:cNvSpPr txBox="1"/>
          <p:nvPr/>
        </p:nvSpPr>
        <p:spPr>
          <a:xfrm>
            <a:off x="135502" y="-12388"/>
            <a:ext cx="900849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2400" b="1" i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Desarrollamos productos y servicios pertinentes para los empresarios que representen negocios rentables para la Cámara</a:t>
            </a:r>
          </a:p>
        </p:txBody>
      </p:sp>
    </p:spTree>
    <p:extLst>
      <p:ext uri="{BB962C8B-B14F-4D97-AF65-F5344CB8AC3E}">
        <p14:creationId xmlns:p14="http://schemas.microsoft.com/office/powerpoint/2010/main" val="2195302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Título"/>
          <p:cNvSpPr txBox="1">
            <a:spLocks/>
          </p:cNvSpPr>
          <p:nvPr/>
        </p:nvSpPr>
        <p:spPr>
          <a:xfrm>
            <a:off x="439586" y="3124324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 err="1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Experian</a:t>
            </a:r>
            <a:endParaRPr lang="es-CO" sz="2400" b="1" i="1" dirty="0">
              <a:solidFill>
                <a:srgbClr val="253D90"/>
              </a:solidFill>
              <a:latin typeface="Calibri bold italic" panose="020F07020304040A0204" pitchFamily="34" charset="0"/>
              <a:ea typeface="+mn-ea"/>
              <a:cs typeface="Calibri bold italic" panose="020F07020304040A0204" pitchFamily="34" charset="0"/>
            </a:endParaRP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442444" y="3744557"/>
            <a:ext cx="5658106" cy="19565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1</a:t>
            </a:r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Producto desarrollado en  alianza con Experian que ofrece servicios de: Información financiera para acceso a capital, Comunidad Empresarial y Administración de Proveedores</a:t>
            </a:r>
          </a:p>
        </p:txBody>
      </p:sp>
      <p:pic>
        <p:nvPicPr>
          <p:cNvPr id="5122" name="Picture 2" descr="http://camaracusco.org/wp-content/uploads/2016/06/experian-300x16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9435" y="3817051"/>
            <a:ext cx="2484314" cy="11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n relacionada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9770" y="1587989"/>
            <a:ext cx="2224585" cy="11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3 Título"/>
          <p:cNvSpPr txBox="1">
            <a:spLocks/>
          </p:cNvSpPr>
          <p:nvPr/>
        </p:nvSpPr>
        <p:spPr>
          <a:xfrm>
            <a:off x="442444" y="1310310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Compite 360</a:t>
            </a:r>
          </a:p>
        </p:txBody>
      </p:sp>
      <p:sp>
        <p:nvSpPr>
          <p:cNvPr id="16" name="3 Título"/>
          <p:cNvSpPr txBox="1">
            <a:spLocks/>
          </p:cNvSpPr>
          <p:nvPr/>
        </p:nvSpPr>
        <p:spPr>
          <a:xfrm>
            <a:off x="442444" y="1757968"/>
            <a:ext cx="6558857" cy="1331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22</a:t>
            </a:r>
            <a:r>
              <a:rPr lang="es-CO" sz="4000" dirty="0">
                <a:solidFill>
                  <a:srgbClr val="FF0353"/>
                </a:solidFill>
                <a:latin typeface="+mn-lt"/>
                <a:ea typeface="ＭＳ Ｐゴシック" charset="0"/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Millones de Ingreso en Venta por comisión de información empresarial en línea, en alianza con Cámara </a:t>
            </a:r>
          </a:p>
          <a:p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de Comercio de Bucaramanga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9" name="TextBox 31"/>
          <p:cNvSpPr txBox="1"/>
          <p:nvPr/>
        </p:nvSpPr>
        <p:spPr>
          <a:xfrm>
            <a:off x="135502" y="-12388"/>
            <a:ext cx="900849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2400" b="1" i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Desarrollamos productos y servicios pertinentes para los empresarios que representen negocios rentables para la Cámara</a:t>
            </a:r>
          </a:p>
        </p:txBody>
      </p:sp>
    </p:spTree>
    <p:extLst>
      <p:ext uri="{BB962C8B-B14F-4D97-AF65-F5344CB8AC3E}">
        <p14:creationId xmlns:p14="http://schemas.microsoft.com/office/powerpoint/2010/main" val="2745585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Nos fortalecemos corporativamente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	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4" name="CuadroTexto 2"/>
          <p:cNvSpPr txBox="1"/>
          <p:nvPr/>
        </p:nvSpPr>
        <p:spPr>
          <a:xfrm>
            <a:off x="744875" y="1340129"/>
            <a:ext cx="441796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Tecnología y Operaciones</a:t>
            </a:r>
            <a:endParaRPr lang="es-ES" altLang="es-CO" sz="24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Plataforma CRM institucional </a:t>
            </a: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100%</a:t>
            </a:r>
            <a:r>
              <a:rPr lang="es-ES" altLang="es-CO" sz="2000" dirty="0">
                <a:solidFill>
                  <a:srgbClr val="FF0353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implementada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100% 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Renovación de infraestructura de servidores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sz="2000" dirty="0" err="1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Service</a:t>
            </a:r>
            <a:r>
              <a:rPr lang="es-ES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Desk</a:t>
            </a:r>
            <a:r>
              <a:rPr lang="es-ES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implementado al </a:t>
            </a:r>
            <a:r>
              <a:rPr lang="es-ES" sz="2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100%</a:t>
            </a:r>
            <a:endParaRPr lang="es-CO" sz="2000" dirty="0">
              <a:solidFill>
                <a:srgbClr val="FF207B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Resultado de imagen para tecnologí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1856" y="1565770"/>
            <a:ext cx="2342658" cy="119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esultado de imagen para gestion document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474" y="3626909"/>
            <a:ext cx="1896404" cy="125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572000" y="3707120"/>
            <a:ext cx="4572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Plan de Gestión Documental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Implementación de tablas de retención documental al </a:t>
            </a: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100%</a:t>
            </a:r>
            <a:r>
              <a:rPr lang="es-ES" altLang="es-CO" sz="2000" dirty="0">
                <a:solidFill>
                  <a:srgbClr val="FF0353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  <a:endParaRPr lang="es-CO" sz="2000" dirty="0">
              <a:solidFill>
                <a:srgbClr val="FF0353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340B774-F97C-47A4-915C-9CADA9B0EA78}"/>
              </a:ext>
            </a:extLst>
          </p:cNvPr>
          <p:cNvSpPr/>
          <p:nvPr/>
        </p:nvSpPr>
        <p:spPr>
          <a:xfrm>
            <a:off x="921433" y="5253693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Contabilidad y Tesorería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Implementación de Factura electrónica</a:t>
            </a:r>
          </a:p>
        </p:txBody>
      </p:sp>
    </p:spTree>
    <p:extLst>
      <p:ext uri="{BB962C8B-B14F-4D97-AF65-F5344CB8AC3E}">
        <p14:creationId xmlns:p14="http://schemas.microsoft.com/office/powerpoint/2010/main" val="50122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Nos fortalecemos corporativamente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	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:a16="http://schemas.microsoft.com/office/drawing/2014/main" xmlns="" id="{3F83425B-B90A-46DE-8C44-8B218A6DB654}"/>
              </a:ext>
            </a:extLst>
          </p:cNvPr>
          <p:cNvSpPr/>
          <p:nvPr/>
        </p:nvSpPr>
        <p:spPr>
          <a:xfrm>
            <a:off x="3918838" y="1367829"/>
            <a:ext cx="541575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Gestión Humana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4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Programas para el desarrollo de competencias corporativas clave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100% 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 las evaluación de cargos según cronograma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2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programas de consolidación de valores corporativos ejecutados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1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Programa de Coaching al equipo directivo 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100% 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 ejecución en los programas de mejoramiento de calidad de vida</a:t>
            </a:r>
          </a:p>
        </p:txBody>
      </p:sp>
      <p:pic>
        <p:nvPicPr>
          <p:cNvPr id="7172" name="Picture 4" descr="Resultado de imagen para coaching y lideraz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157" y="1536246"/>
            <a:ext cx="2338476" cy="168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805" y="4413128"/>
            <a:ext cx="2023475" cy="575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54" y="4398019"/>
            <a:ext cx="1789588" cy="528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918" y="4398019"/>
            <a:ext cx="1470265" cy="5173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673" y="3575065"/>
            <a:ext cx="1610064" cy="528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13" y="3556764"/>
            <a:ext cx="1511568" cy="541825"/>
          </a:xfrm>
          <a:prstGeom prst="rect">
            <a:avLst/>
          </a:prstGeom>
        </p:spPr>
      </p:pic>
      <p:sp>
        <p:nvSpPr>
          <p:cNvPr id="12" name="3 Título"/>
          <p:cNvSpPr txBox="1">
            <a:spLocks/>
          </p:cNvSpPr>
          <p:nvPr/>
        </p:nvSpPr>
        <p:spPr>
          <a:xfrm>
            <a:off x="328114" y="5129499"/>
            <a:ext cx="5981246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Mercadeo transversal a fortalecimiento empresarial</a:t>
            </a: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966527" y="5407178"/>
            <a:ext cx="6927793" cy="12133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100% </a:t>
            </a:r>
            <a:r>
              <a:rPr lang="es-CO" sz="1800" dirty="0">
                <a:solidFill>
                  <a:srgbClr val="FF207B"/>
                </a:solidFill>
              </a:rPr>
              <a:t> </a:t>
            </a:r>
            <a:r>
              <a:rPr lang="es-CO" sz="2000" dirty="0">
                <a:solidFill>
                  <a:srgbClr val="FF207B"/>
                </a:solidFill>
                <a:latin typeface="+mn-lt"/>
                <a:ea typeface="ＭＳ Ｐゴシック" charset="0"/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Mercadeo efectivo a los programas de la Unidad de Fortalecimiento Empresarial vía eventos estrategias, campañas, fidelización y plan de acción</a:t>
            </a:r>
          </a:p>
        </p:txBody>
      </p:sp>
    </p:spTree>
    <p:extLst>
      <p:ext uri="{BB962C8B-B14F-4D97-AF65-F5344CB8AC3E}">
        <p14:creationId xmlns:p14="http://schemas.microsoft.com/office/powerpoint/2010/main" val="25835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Nos fortalecemos corporativamente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	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5" name="1 Rectángulo">
            <a:extLst>
              <a:ext uri="{FF2B5EF4-FFF2-40B4-BE49-F238E27FC236}">
                <a16:creationId xmlns:a16="http://schemas.microsoft.com/office/drawing/2014/main" xmlns="" id="{920E654E-90CB-48B8-A358-ECB7B2C54BDB}"/>
              </a:ext>
            </a:extLst>
          </p:cNvPr>
          <p:cNvSpPr/>
          <p:nvPr/>
        </p:nvSpPr>
        <p:spPr>
          <a:xfrm>
            <a:off x="4136823" y="3936573"/>
            <a:ext cx="4446738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Planeación 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Coordinación de la encuesta de  Satisfacción de Clientes</a:t>
            </a: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Revisión Estrategia, plan de acción y seguimiento de indicadores de gestión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buFont typeface="Marlett" charset="0"/>
              <a:buChar char="g"/>
              <a:defRPr/>
            </a:pP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buFont typeface="Marlett" charset="0"/>
              <a:buChar char="g"/>
              <a:defRPr/>
            </a:pP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17C06AE-6392-4BC5-9C8B-113F5114DE8F}"/>
              </a:ext>
            </a:extLst>
          </p:cNvPr>
          <p:cNvSpPr/>
          <p:nvPr/>
        </p:nvSpPr>
        <p:spPr>
          <a:xfrm>
            <a:off x="619897" y="1361273"/>
            <a:ext cx="457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Asuntos legales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</a:rPr>
              <a:t>1</a:t>
            </a:r>
            <a:r>
              <a:rPr lang="es-ES" altLang="es-CO" sz="2000" dirty="0">
                <a:solidFill>
                  <a:srgbClr val="FF0353"/>
                </a:solidFill>
                <a:ea typeface="ＭＳ Ｐゴシック" charset="0"/>
              </a:rPr>
              <a:t> 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proceso clave automatizado: Pago a Proveedores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</a:rPr>
              <a:t>95%</a:t>
            </a:r>
            <a:r>
              <a:rPr lang="es-ES" altLang="es-CO" sz="2000" dirty="0">
                <a:solidFill>
                  <a:srgbClr val="FF0353"/>
                </a:solidFill>
                <a:ea typeface="ＭＳ Ｐゴシック" charset="0"/>
              </a:rPr>
              <a:t> 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 las solicitudes de documentos contractuales y  conceptos, realizada dentro de los tiempos establecidos 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</a:rPr>
              <a:t>40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Funcionarios clave capacitados</a:t>
            </a:r>
          </a:p>
        </p:txBody>
      </p:sp>
      <p:sp>
        <p:nvSpPr>
          <p:cNvPr id="7" name="AutoShape 2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15" y="4271752"/>
            <a:ext cx="2123521" cy="14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6255" y="170492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7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CF7BBBC-1E53-449B-A2C2-568F92B9ADDC}"/>
              </a:ext>
            </a:extLst>
          </p:cNvPr>
          <p:cNvSpPr/>
          <p:nvPr/>
        </p:nvSpPr>
        <p:spPr>
          <a:xfrm>
            <a:off x="758504" y="3323926"/>
            <a:ext cx="6917591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Aseguramiento Corporativo</a:t>
            </a: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ES" altLang="es-CO" sz="2400" dirty="0">
                <a:solidFill>
                  <a:srgbClr val="FF207B"/>
                </a:solidFill>
                <a:ea typeface="ＭＳ Ｐゴシック" charset="0"/>
              </a:rPr>
              <a:t>15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Informes</a:t>
            </a:r>
          </a:p>
          <a:p>
            <a:pPr marL="344488" lvl="1" indent="-342900">
              <a:lnSpc>
                <a:spcPct val="90000"/>
              </a:lnSpc>
              <a:spcBef>
                <a:spcPct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</a:rPr>
              <a:t>12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Informe de Monitoreo</a:t>
            </a:r>
          </a:p>
          <a:p>
            <a:pPr marL="344488" lvl="1" indent="-342900">
              <a:lnSpc>
                <a:spcPct val="90000"/>
              </a:lnSpc>
              <a:spcBef>
                <a:spcPct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</a:rPr>
              <a:t>1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Informe de </a:t>
            </a:r>
            <a:r>
              <a:rPr lang="es-ES" altLang="es-CO" sz="2000" dirty="0" err="1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Ethical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Hacking</a:t>
            </a:r>
          </a:p>
          <a:p>
            <a:pPr marL="344488" lvl="1" indent="-342900">
              <a:lnSpc>
                <a:spcPct val="90000"/>
              </a:lnSpc>
              <a:spcBef>
                <a:spcPct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</a:rPr>
              <a:t>1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Informe de Sensibilización</a:t>
            </a:r>
          </a:p>
          <a:p>
            <a:pPr marL="344488" lvl="1" indent="-342900">
              <a:lnSpc>
                <a:spcPct val="90000"/>
              </a:lnSpc>
              <a:spcBef>
                <a:spcPct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</a:rPr>
              <a:t>1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Informe de Pruebas de continuidad de negocio</a:t>
            </a:r>
            <a:endParaRPr lang="es-CO" sz="2400" b="1" i="1" dirty="0">
              <a:solidFill>
                <a:srgbClr val="253D90"/>
              </a:solidFill>
              <a:latin typeface="Calibri bold italic" panose="020F07020304040A0204" pitchFamily="34" charset="0"/>
              <a:cs typeface="Calibri bold italic" panose="020F07020304040A0204" pitchFamily="34" charset="0"/>
            </a:endParaRP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2400" dirty="0">
                <a:solidFill>
                  <a:srgbClr val="FF207B"/>
                </a:solidFill>
                <a:ea typeface="ＭＳ Ｐゴシック" charset="0"/>
              </a:rPr>
              <a:t>80% </a:t>
            </a:r>
            <a:r>
              <a:rPr lang="es-CO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 Riesgos inadmisibles e importantes priorizados gestionados a niveles inferiores</a:t>
            </a: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altLang="es-CO" sz="2400" dirty="0">
                <a:solidFill>
                  <a:srgbClr val="FF207B"/>
                </a:solidFill>
                <a:ea typeface="ＭＳ Ｐゴシック" charset="0"/>
              </a:rPr>
              <a:t>100% </a:t>
            </a:r>
            <a:r>
              <a:rPr lang="es-CO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</a:rPr>
              <a:t>Línea ética implementa</a:t>
            </a:r>
            <a:endParaRPr lang="es-CO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Nos fortalecemos corporativamente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	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26290" y="1292544"/>
            <a:ext cx="5542361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Administración del </a:t>
            </a:r>
            <a:r>
              <a:rPr lang="es-CO" sz="2400" b="1" i="1" dirty="0" err="1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Call</a:t>
            </a: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 Center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  <a:cs typeface="+mj-cs"/>
              </a:rPr>
              <a:t>90% 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 los contactos son atendidos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buFont typeface="Marlett" charset="0"/>
              <a:buChar char="g"/>
              <a:defRPr/>
            </a:pPr>
            <a:endParaRPr lang="es-ES" altLang="es-CO" sz="20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charset="0"/>
              <a:cs typeface="Calibri" panose="020F0502020204030204" pitchFamily="34" charset="0"/>
            </a:endParaRP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Bases de Datos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rgbClr val="FF207B"/>
                </a:solidFill>
                <a:ea typeface="ＭＳ Ｐゴシック" charset="0"/>
              </a:rPr>
              <a:t>100%</a:t>
            </a:r>
            <a:r>
              <a:rPr lang="es-ES" altLang="es-CO" sz="2000" dirty="0">
                <a:solidFill>
                  <a:srgbClr val="FF0353"/>
                </a:solidFill>
                <a:ea typeface="ＭＳ Ｐゴシック" charset="0"/>
              </a:rPr>
              <a:t> 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de actualización, centralización y </a:t>
            </a:r>
          </a:p>
          <a:p>
            <a:pPr marL="1588" lvl="1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mantenimiento de la base de datos</a:t>
            </a:r>
          </a:p>
        </p:txBody>
      </p:sp>
    </p:spTree>
    <p:extLst>
      <p:ext uri="{BB962C8B-B14F-4D97-AF65-F5344CB8AC3E}">
        <p14:creationId xmlns:p14="http://schemas.microsoft.com/office/powerpoint/2010/main" val="22932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51520" y="1787754"/>
            <a:ext cx="8640960" cy="236372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CO" sz="3200" dirty="0">
                <a:solidFill>
                  <a:schemeClr val="accent1"/>
                </a:solidFill>
                <a:ea typeface="ＭＳ Ｐゴシック" charset="0"/>
                <a:cs typeface="Kohinoor Devanagari Bold" panose="02000000000000000000" pitchFamily="2" charset="0"/>
              </a:rPr>
              <a:t>AGENDA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CO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pleSoft-Regular" pitchFamily="50" charset="0"/>
              <a:ea typeface="Verdana" pitchFamily="34" charset="0"/>
              <a:cs typeface="Kohinoor Devanagari" pitchFamily="50" charset="0"/>
            </a:endParaRP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Plan de acción 2018</a:t>
            </a:r>
          </a:p>
          <a:p>
            <a:pPr marL="287338" lvl="1" indent="-285750">
              <a:lnSpc>
                <a:spcPct val="90000"/>
              </a:lnSpc>
              <a:spcBef>
                <a:spcPct val="0"/>
              </a:spcBef>
              <a:buClr>
                <a:schemeClr val="accent4"/>
              </a:buClr>
              <a:buSzPct val="50000"/>
              <a:buFont typeface="Marlett" charset="0"/>
              <a:buChar char="g"/>
              <a:defRPr/>
            </a:pPr>
            <a:r>
              <a:rPr lang="es-ES" altLang="es-CO" sz="3200" dirty="0">
                <a:solidFill>
                  <a:schemeClr val="tx2">
                    <a:lumMod val="8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Presupuesto 2018</a:t>
            </a:r>
          </a:p>
          <a:p>
            <a:pPr marL="1588" marR="0" lv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0353"/>
              </a:buClr>
              <a:buSzPct val="50000"/>
              <a:tabLst/>
              <a:defRPr/>
            </a:pPr>
            <a:endParaRPr lang="es-ES" altLang="es-CO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2018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				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10977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Inversiones en activos fijos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	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6944" y="1385342"/>
            <a:ext cx="7426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 algn="just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chemeClr val="accent4"/>
                </a:solidFill>
                <a:ea typeface="ＭＳ Ｐゴシック" charset="0"/>
                <a:cs typeface="Calibri" panose="020F0502020204030204" pitchFamily="34" charset="0"/>
              </a:rPr>
              <a:t>Remodelación Sede Yumbo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: adecuación de la sede con un diseño más moderno y funcional, que incluye un auditorio para 50 personas y espacio para el funcionamiento del programa Prospera Yumbo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57234" y="3139857"/>
            <a:ext cx="7243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 algn="just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chemeClr val="accent4"/>
                </a:solidFill>
                <a:ea typeface="ＭＳ Ｐゴシック" charset="0"/>
                <a:cs typeface="Calibri" panose="020F0502020204030204" pitchFamily="34" charset="0"/>
              </a:rPr>
              <a:t>Modernización de Salas Múltiples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: dotación del espacio con la última tecnología para videoconferencias, </a:t>
            </a:r>
            <a:r>
              <a:rPr lang="es-ES" altLang="es-CO" sz="2000" i="1" dirty="0" err="1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streaming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e insonorización de las salas para mayor comodidad de los usuarios 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86512" y="4626709"/>
            <a:ext cx="7372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 algn="just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buFont typeface="Marlett" charset="0"/>
              <a:buChar char="g"/>
              <a:defRPr/>
            </a:pPr>
            <a:r>
              <a:rPr lang="es-ES" altLang="es-CO" sz="2000" dirty="0">
                <a:solidFill>
                  <a:schemeClr val="accent4"/>
                </a:solidFill>
                <a:ea typeface="ＭＳ Ｐゴシック" charset="0"/>
                <a:cs typeface="Calibri" panose="020F0502020204030204" pitchFamily="34" charset="0"/>
              </a:rPr>
              <a:t>Remodelación área </a:t>
            </a:r>
            <a:r>
              <a:rPr lang="es-ES" altLang="es-CO" sz="2000" dirty="0" err="1">
                <a:solidFill>
                  <a:schemeClr val="accent4"/>
                </a:solidFill>
                <a:ea typeface="ＭＳ Ｐゴシック" charset="0"/>
                <a:cs typeface="Calibri" panose="020F0502020204030204" pitchFamily="34" charset="0"/>
              </a:rPr>
              <a:t>Clusters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:  adecuación del piso 17 con distribución óptima de los espacios para atención a empresarios de las iniciativas </a:t>
            </a:r>
            <a:r>
              <a:rPr lang="es-ES" altLang="es-CO" sz="2000" dirty="0" err="1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cluster</a:t>
            </a:r>
            <a:r>
              <a:rPr lang="es-ES" alt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, incluyendo sala de reuniones y tecnología de videoconferencias.</a:t>
            </a:r>
          </a:p>
        </p:txBody>
      </p:sp>
    </p:spTree>
    <p:extLst>
      <p:ext uri="{BB962C8B-B14F-4D97-AF65-F5344CB8AC3E}">
        <p14:creationId xmlns:p14="http://schemas.microsoft.com/office/powerpoint/2010/main" val="25428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9581" name="Rectangle 237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465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think-cell Slide" r:id="rId8" imgW="0" imgH="0" progId="TCLayout.ActiveDocument.1">
                  <p:embed/>
                </p:oleObj>
              </mc:Choice>
              <mc:Fallback>
                <p:oleObj name="think-cell Slide" r:id="rId8" imgW="0" imgH="0" progId="TCLayout.ActiveDocument.1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" name="Freeform 142"/>
          <p:cNvSpPr>
            <a:spLocks/>
          </p:cNvSpPr>
          <p:nvPr/>
        </p:nvSpPr>
        <p:spPr bwMode="auto">
          <a:xfrm>
            <a:off x="514535" y="689535"/>
            <a:ext cx="8303223" cy="1839857"/>
          </a:xfrm>
          <a:custGeom>
            <a:avLst/>
            <a:gdLst>
              <a:gd name="T0" fmla="*/ 4611 w 4611"/>
              <a:gd name="T1" fmla="*/ 372 h 372"/>
              <a:gd name="T2" fmla="*/ 4611 w 4611"/>
              <a:gd name="T3" fmla="*/ 370 h 372"/>
              <a:gd name="T4" fmla="*/ 2153 w 4611"/>
              <a:gd name="T5" fmla="*/ 0 h 372"/>
              <a:gd name="T6" fmla="*/ 0 w 4611"/>
              <a:gd name="T7" fmla="*/ 372 h 372"/>
              <a:gd name="T8" fmla="*/ 4611 w 4611"/>
              <a:gd name="T9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11" h="372">
                <a:moveTo>
                  <a:pt x="4611" y="372"/>
                </a:moveTo>
                <a:lnTo>
                  <a:pt x="4611" y="370"/>
                </a:lnTo>
                <a:lnTo>
                  <a:pt x="2153" y="0"/>
                </a:lnTo>
                <a:lnTo>
                  <a:pt x="0" y="372"/>
                </a:lnTo>
                <a:lnTo>
                  <a:pt x="4611" y="372"/>
                </a:lnTo>
                <a:close/>
              </a:path>
            </a:pathLst>
          </a:custGeom>
          <a:solidFill>
            <a:srgbClr val="4E9B8B"/>
          </a:solidFill>
          <a:ln>
            <a:noFill/>
          </a:ln>
        </p:spPr>
        <p:txBody>
          <a:bodyPr/>
          <a:lstStyle/>
          <a:p>
            <a:pPr defTabSz="914400"/>
            <a:endParaRPr lang="es-ES_tradnl" altLang="es-CO" dirty="0">
              <a:solidFill>
                <a:prstClr val="white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29" name="Rectangle 14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80152" y="1400571"/>
            <a:ext cx="3775834" cy="4462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5720" rIns="45720" anchor="ctr">
            <a:spAutoFit/>
          </a:bodyPr>
          <a:lstStyle/>
          <a:p>
            <a:pPr marL="464343" indent="-285750" algn="ctr" defTabSz="914400">
              <a:buFont typeface="Arial" charset="0"/>
              <a:buChar char="•"/>
            </a:pPr>
            <a:r>
              <a:rPr lang="es-ES_tradnl" altLang="es-CO" sz="11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Participación de </a:t>
            </a:r>
            <a:r>
              <a:rPr lang="es-ES_tradnl" altLang="es-CO" sz="1200" b="1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15,000</a:t>
            </a:r>
            <a:r>
              <a:rPr lang="es-ES_tradnl" altLang="es-CO" sz="11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 empresas matriculadas en al menos un programa, producto o servicio al año</a:t>
            </a:r>
          </a:p>
        </p:txBody>
      </p:sp>
      <p:sp>
        <p:nvSpPr>
          <p:cNvPr id="5" name="Rectangle 4"/>
          <p:cNvSpPr/>
          <p:nvPr/>
        </p:nvSpPr>
        <p:spPr>
          <a:xfrm rot="20188408">
            <a:off x="4607" y="126727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s-ES_tradnl" altLang="es-CO" sz="12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La Cámara de Comercio de Cali ser</a:t>
            </a:r>
            <a:r>
              <a:rPr lang="es-ES" altLang="es-CO" sz="12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á en</a:t>
            </a:r>
            <a:r>
              <a:rPr lang="es-ES_tradnl" altLang="es-CO" sz="12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2023 la parada obligada </a:t>
            </a:r>
            <a:r>
              <a:rPr lang="es-ES" altLang="es-CO" sz="12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para</a:t>
            </a:r>
            <a:r>
              <a:rPr lang="es-ES_tradnl" altLang="es-CO" sz="12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s-ES" altLang="es-CO" sz="1200" b="1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38" name="Rectangle 237"/>
          <p:cNvSpPr/>
          <p:nvPr/>
        </p:nvSpPr>
        <p:spPr>
          <a:xfrm rot="1248812">
            <a:off x="4309316" y="1523251"/>
            <a:ext cx="5286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ES" altLang="es-CO" sz="12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una empresa de cualquier tamaño que quiera crecer en </a:t>
            </a:r>
            <a:r>
              <a:rPr lang="es-ES_tradnl" altLang="es-CO" sz="12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la Ciudad-Región</a:t>
            </a:r>
          </a:p>
        </p:txBody>
      </p:sp>
      <p:sp>
        <p:nvSpPr>
          <p:cNvPr id="245" name="41 Rectángulo redondeado"/>
          <p:cNvSpPr/>
          <p:nvPr/>
        </p:nvSpPr>
        <p:spPr>
          <a:xfrm>
            <a:off x="1105951" y="2529389"/>
            <a:ext cx="1101013" cy="1890886"/>
          </a:xfrm>
          <a:prstGeom prst="roundRect">
            <a:avLst/>
          </a:prstGeom>
          <a:noFill/>
          <a:ln>
            <a:solidFill>
              <a:srgbClr val="3F4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1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Interviene empresas de todos los tamaños directamente y de la mano de aliados para impulsar su crecimiento </a:t>
            </a:r>
          </a:p>
        </p:txBody>
      </p:sp>
      <p:sp>
        <p:nvSpPr>
          <p:cNvPr id="251" name="TextBox 250"/>
          <p:cNvSpPr txBox="1"/>
          <p:nvPr/>
        </p:nvSpPr>
        <p:spPr>
          <a:xfrm rot="16200000">
            <a:off x="-191079" y="3144457"/>
            <a:ext cx="1630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b="1" u="sng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Forma de jugar</a:t>
            </a:r>
          </a:p>
        </p:txBody>
      </p:sp>
      <p:sp>
        <p:nvSpPr>
          <p:cNvPr id="252" name="TextBox 251"/>
          <p:cNvSpPr txBox="1"/>
          <p:nvPr/>
        </p:nvSpPr>
        <p:spPr>
          <a:xfrm rot="16200000">
            <a:off x="-173225" y="5105075"/>
            <a:ext cx="163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b="1" u="sng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Capacidades</a:t>
            </a:r>
          </a:p>
        </p:txBody>
      </p:sp>
      <p:sp>
        <p:nvSpPr>
          <p:cNvPr id="255" name="41 Rectángulo redondeado"/>
          <p:cNvSpPr/>
          <p:nvPr/>
        </p:nvSpPr>
        <p:spPr>
          <a:xfrm>
            <a:off x="2309369" y="2529389"/>
            <a:ext cx="1107050" cy="1890886"/>
          </a:xfrm>
          <a:prstGeom prst="roundRect">
            <a:avLst/>
          </a:prstGeom>
          <a:noFill/>
          <a:ln>
            <a:solidFill>
              <a:srgbClr val="3F4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1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Genera y publica el conocimiento más profundo y relevante del tejido empresarial de la Ciudad-</a:t>
            </a:r>
            <a:r>
              <a:rPr lang="es-ES_tradnl" sz="1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Regi</a:t>
            </a:r>
            <a:r>
              <a:rPr lang="es-ES" sz="1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ón</a:t>
            </a:r>
            <a:endParaRPr lang="es-ES_tradnl" sz="1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6" name="41 Rectángulo redondeado"/>
          <p:cNvSpPr/>
          <p:nvPr/>
        </p:nvSpPr>
        <p:spPr>
          <a:xfrm>
            <a:off x="5959417" y="2544199"/>
            <a:ext cx="1107050" cy="1890886"/>
          </a:xfrm>
          <a:prstGeom prst="roundRect">
            <a:avLst/>
          </a:prstGeom>
          <a:noFill/>
          <a:ln>
            <a:solidFill>
              <a:srgbClr val="3F4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1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Opera los registros p</a:t>
            </a:r>
            <a:r>
              <a:rPr lang="es-ES" sz="1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úblicos</a:t>
            </a:r>
            <a:r>
              <a:rPr lang="es-ES_tradnl" sz="1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 de manera eficiente y eficaz para la Cámara y los empresarios</a:t>
            </a:r>
          </a:p>
        </p:txBody>
      </p:sp>
      <p:sp>
        <p:nvSpPr>
          <p:cNvPr id="257" name="41 Rectángulo redondeado"/>
          <p:cNvSpPr/>
          <p:nvPr/>
        </p:nvSpPr>
        <p:spPr>
          <a:xfrm>
            <a:off x="4742373" y="2544199"/>
            <a:ext cx="1119769" cy="1890886"/>
          </a:xfrm>
          <a:prstGeom prst="roundRect">
            <a:avLst/>
          </a:prstGeom>
          <a:noFill/>
          <a:ln>
            <a:solidFill>
              <a:srgbClr val="3F4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1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Agencia recursos y gestiona aportes de las empresas, que contribuyan a la calidad y cobertura de los programas, productos y servicios</a:t>
            </a:r>
          </a:p>
        </p:txBody>
      </p:sp>
      <p:sp>
        <p:nvSpPr>
          <p:cNvPr id="258" name="41 Rectángulo redondeado"/>
          <p:cNvSpPr/>
          <p:nvPr/>
        </p:nvSpPr>
        <p:spPr>
          <a:xfrm>
            <a:off x="7168873" y="2544199"/>
            <a:ext cx="1107050" cy="1890886"/>
          </a:xfrm>
          <a:prstGeom prst="roundRect">
            <a:avLst/>
          </a:prstGeom>
          <a:noFill/>
          <a:ln>
            <a:solidFill>
              <a:srgbClr val="3F4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1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Desarrolla negocios rentables apalancando las capacidades y activos de la Cámara para generar recursos para sus programas</a:t>
            </a:r>
          </a:p>
        </p:txBody>
      </p:sp>
      <p:sp>
        <p:nvSpPr>
          <p:cNvPr id="22" name="41 Rectángulo redondeado"/>
          <p:cNvSpPr/>
          <p:nvPr/>
        </p:nvSpPr>
        <p:spPr>
          <a:xfrm>
            <a:off x="3497487" y="2544199"/>
            <a:ext cx="1116017" cy="1890886"/>
          </a:xfrm>
          <a:prstGeom prst="roundRect">
            <a:avLst/>
          </a:prstGeom>
          <a:noFill/>
          <a:ln>
            <a:solidFill>
              <a:srgbClr val="3F4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1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Comunicación Diferenciada y de Alto Impacto que Amplifique la Labor de la Cámara y sus Empresarios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592" y="6223377"/>
            <a:ext cx="1510152" cy="429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181" y="6223381"/>
            <a:ext cx="1454217" cy="429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148" y="6215615"/>
            <a:ext cx="1194735" cy="420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047" y="6223377"/>
            <a:ext cx="1308335" cy="4296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286" y="6212747"/>
            <a:ext cx="1228297" cy="44028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037" y="6235606"/>
            <a:ext cx="145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b="1" u="sng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Valores</a:t>
            </a:r>
            <a:endParaRPr lang="es-ES_tradnl" b="1" u="sng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8" name="Rectangle 14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18868" y="1754084"/>
            <a:ext cx="5425421" cy="4462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5720" rIns="45720" anchor="ctr">
            <a:spAutoFit/>
          </a:bodyPr>
          <a:lstStyle/>
          <a:p>
            <a:pPr marL="464343" indent="-285750" defTabSz="914400">
              <a:buFont typeface="Arial" charset="0"/>
              <a:buChar char="•"/>
            </a:pPr>
            <a:r>
              <a:rPr lang="es-ES_tradnl" altLang="es-CO" sz="11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Participación</a:t>
            </a:r>
            <a:r>
              <a:rPr lang="es-ES" altLang="es-CO" sz="1100" dirty="0" err="1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ón</a:t>
            </a:r>
            <a:r>
              <a:rPr lang="es-ES" altLang="es-CO" sz="11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 de </a:t>
            </a:r>
            <a:r>
              <a:rPr lang="es-ES_tradnl" altLang="es-CO" sz="1200" b="1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1,300</a:t>
            </a:r>
            <a:r>
              <a:rPr lang="es-ES_tradnl" altLang="es-CO" sz="11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 de las 2,000 </a:t>
            </a:r>
            <a:r>
              <a:rPr lang="es-ES_tradnl" sz="1100" dirty="0">
                <a:solidFill>
                  <a:prstClr val="white"/>
                </a:solidFill>
                <a:latin typeface="Avenir Next" charset="0"/>
                <a:ea typeface="Avenir Next" charset="0"/>
                <a:cs typeface="Avenir Next" charset="0"/>
              </a:rPr>
              <a:t>empresas matriculadas más grandes en activos en al menos un programa, producto o servicio al año</a:t>
            </a:r>
            <a:endParaRPr lang="es-ES_tradnl" altLang="es-CO" sz="1100" dirty="0">
              <a:solidFill>
                <a:prstClr val="white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9" name="Rectangle 14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7735" y="2116367"/>
            <a:ext cx="7299803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5720" rIns="45720" anchor="ctr">
            <a:spAutoFit/>
          </a:bodyPr>
          <a:lstStyle/>
          <a:p>
            <a:pPr marL="464343" indent="-285750" algn="ctr" defTabSz="914400">
              <a:buFont typeface="Arial" charset="0"/>
              <a:buChar char="•"/>
            </a:pPr>
            <a:r>
              <a:rPr lang="es-ES_tradnl" altLang="es-CO" sz="11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Obtener un NPS (Net Promoter Score) de al menos </a:t>
            </a:r>
            <a:r>
              <a:rPr lang="es-ES_tradnl" altLang="es-CO" sz="1200" b="1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50</a:t>
            </a:r>
            <a:r>
              <a:rPr lang="es-ES_tradnl" altLang="es-CO" sz="11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 de las empresas que participan </a:t>
            </a:r>
            <a:r>
              <a:rPr lang="es-ES_tradnl" sz="1100" dirty="0">
                <a:solidFill>
                  <a:prstClr val="white"/>
                </a:solidFill>
                <a:latin typeface="Avenir Next" charset="0"/>
                <a:ea typeface="Avenir Next" charset="0"/>
                <a:cs typeface="Avenir Next" charset="0"/>
              </a:rPr>
              <a:t>en al menos un programa, producto o servicio al año</a:t>
            </a:r>
          </a:p>
          <a:p>
            <a:pPr marL="464343" indent="-285750" algn="ctr" defTabSz="914400">
              <a:buFont typeface="Arial" charset="0"/>
              <a:buChar char="•"/>
            </a:pPr>
            <a:endParaRPr lang="es-ES_tradnl" altLang="es-CO" sz="1100" dirty="0">
              <a:solidFill>
                <a:prstClr val="white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44229" y="4742834"/>
            <a:ext cx="7131695" cy="248224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"/>
            <a:r>
              <a:rPr lang="es-ES_tradnl" sz="1200" b="1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Trabajo en red con empresarios y otros jugadores</a:t>
            </a:r>
            <a:endParaRPr lang="es-ES_tradnl" sz="1200" b="1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4229" y="5012713"/>
            <a:ext cx="7131695" cy="248224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"/>
            <a:r>
              <a:rPr lang="es-ES_tradnl" sz="1200" b="1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Conocimiento profundo del tejido empresarial y el empresario</a:t>
            </a:r>
            <a:endParaRPr lang="es-ES_tradnl" sz="1200" b="1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44229" y="5282592"/>
            <a:ext cx="7131695" cy="248224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"/>
            <a:r>
              <a:rPr lang="es-ES_tradnl" sz="1200" b="1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Generación y comunicación de información y análisis pertinentes de interés regional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144229" y="4472955"/>
            <a:ext cx="7131695" cy="248224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"/>
            <a:r>
              <a:rPr lang="es-ES_tradnl" sz="1200" b="1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Diseño, estructuración y ejecución de programas, productos y servicios para el crecimiento empresarial</a:t>
            </a:r>
            <a:endParaRPr lang="es-ES_tradnl" sz="1200" b="1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44229" y="5552471"/>
            <a:ext cx="7131695" cy="248224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"/>
            <a:r>
              <a:rPr lang="es-ES_tradnl" sz="1200" b="1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Comunicación diferenciada que permita amplificar lo que somos y hacemos</a:t>
            </a:r>
            <a:endParaRPr lang="es-ES_tradnl" sz="1200" b="1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4229" y="5822352"/>
            <a:ext cx="7131695" cy="248224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"/>
            <a:r>
              <a:rPr lang="es-ES_tradnl" sz="1200" b="1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Operación de registro con buena experiencia de usuario y costo-eficiente</a:t>
            </a:r>
            <a:endParaRPr lang="es-ES_tradnl" sz="1200" b="1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175286" y="139903"/>
            <a:ext cx="9203492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6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Resumen de la Estrategia</a:t>
            </a:r>
          </a:p>
          <a:p>
            <a:pPr>
              <a:lnSpc>
                <a:spcPct val="80000"/>
              </a:lnSpc>
            </a:pPr>
            <a:r>
              <a:rPr lang="es-ES" sz="36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36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22718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4671" y="2989571"/>
            <a:ext cx="8186738" cy="9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CO" altLang="es-CO" sz="6600" dirty="0">
                <a:solidFill>
                  <a:srgbClr val="000089"/>
                </a:solidFill>
                <a:latin typeface="AmpleSoft-Bold"/>
                <a:ea typeface="Verdana" pitchFamily="34" charset="0"/>
                <a:cs typeface="Verdana" pitchFamily="34" charset="0"/>
              </a:rPr>
              <a:t>Presupuesto Año 2018</a:t>
            </a:r>
          </a:p>
        </p:txBody>
      </p:sp>
    </p:spTree>
    <p:extLst>
      <p:ext uri="{BB962C8B-B14F-4D97-AF65-F5344CB8AC3E}">
        <p14:creationId xmlns:p14="http://schemas.microsoft.com/office/powerpoint/2010/main" val="1631996187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238750" y="6289675"/>
            <a:ext cx="2941638" cy="568325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5E721702-4B90-49AD-BE65-848D64E38B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628028"/>
              </p:ext>
            </p:extLst>
          </p:nvPr>
        </p:nvGraphicFramePr>
        <p:xfrm>
          <a:off x="1002904" y="926897"/>
          <a:ext cx="7215188" cy="5436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3" name="Worksheet" r:id="rId3" imgW="5562672" imgH="4190989" progId="Excel.Sheet.12">
                  <p:embed/>
                </p:oleObj>
              </mc:Choice>
              <mc:Fallback>
                <p:oleObj name="Worksheet" r:id="rId3" imgW="5562672" imgH="41909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904" y="926897"/>
                        <a:ext cx="7215188" cy="5436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26738" y="6525361"/>
            <a:ext cx="21699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solidFill>
                  <a:srgbClr val="000089"/>
                </a:solidFill>
                <a:cs typeface="Verdana"/>
              </a:rPr>
              <a:t>Valores en millones pesos</a:t>
            </a:r>
            <a:endParaRPr lang="es-ES_tradnl" sz="900" dirty="0">
              <a:solidFill>
                <a:srgbClr val="000089"/>
              </a:solidFill>
              <a:cs typeface="Verdana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Ingresos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  				 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0" name="Rectángulo 19">
            <a:hlinkClick r:id="" action="ppaction://noaction"/>
          </p:cNvPr>
          <p:cNvSpPr/>
          <p:nvPr/>
        </p:nvSpPr>
        <p:spPr>
          <a:xfrm>
            <a:off x="5796366" y="6216807"/>
            <a:ext cx="3347634" cy="660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61440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A64A482C-9270-4D8A-84DD-EA3E44EEC8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613193"/>
              </p:ext>
            </p:extLst>
          </p:nvPr>
        </p:nvGraphicFramePr>
        <p:xfrm>
          <a:off x="297319" y="1242718"/>
          <a:ext cx="8422564" cy="4595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7" name="Hoja de cálculo" r:id="rId3" imgW="5848269" imgH="3190885" progId="Excel.Sheet.12">
                  <p:embed/>
                </p:oleObj>
              </mc:Choice>
              <mc:Fallback>
                <p:oleObj name="Hoja de cálculo" r:id="rId3" imgW="5848269" imgH="31908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319" y="1242718"/>
                        <a:ext cx="8422564" cy="4595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26738" y="6525361"/>
            <a:ext cx="21699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solidFill>
                  <a:srgbClr val="000089"/>
                </a:solidFill>
                <a:cs typeface="Verdana"/>
              </a:rPr>
              <a:t>Valores en millones pesos</a:t>
            </a:r>
            <a:endParaRPr lang="es-ES_tradnl" sz="900" dirty="0">
              <a:solidFill>
                <a:srgbClr val="000089"/>
              </a:solidFill>
              <a:cs typeface="Verdana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Gastos de personal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  				 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9" name="Rectángulo 19">
            <a:hlinkClick r:id="" action="ppaction://noaction"/>
          </p:cNvPr>
          <p:cNvSpPr/>
          <p:nvPr/>
        </p:nvSpPr>
        <p:spPr>
          <a:xfrm>
            <a:off x="5796366" y="6216807"/>
            <a:ext cx="3347634" cy="660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002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xmlns="" id="{59317FF9-3C2A-493F-A710-28C66A68D2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092381"/>
              </p:ext>
            </p:extLst>
          </p:nvPr>
        </p:nvGraphicFramePr>
        <p:xfrm>
          <a:off x="530909" y="1600182"/>
          <a:ext cx="8088470" cy="4415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1" name="Worksheet" r:id="rId3" imgW="5495996" imgH="3000312" progId="Excel.Sheet.12">
                  <p:embed/>
                </p:oleObj>
              </mc:Choice>
              <mc:Fallback>
                <p:oleObj name="Worksheet" r:id="rId3" imgW="5495996" imgH="30003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909" y="1600182"/>
                        <a:ext cx="8088470" cy="4415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26738" y="6525361"/>
            <a:ext cx="21699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solidFill>
                  <a:srgbClr val="000089"/>
                </a:solidFill>
                <a:cs typeface="Verdana"/>
              </a:rPr>
              <a:t>Valores en millones pesos</a:t>
            </a:r>
            <a:endParaRPr lang="es-ES_tradnl" sz="900" dirty="0">
              <a:solidFill>
                <a:srgbClr val="000089"/>
              </a:solidFill>
              <a:cs typeface="Verdana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Gastos de programas – Unidades </a:t>
            </a:r>
          </a:p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Competitivas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  				      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6" name="Rectángulo 19">
            <a:hlinkClick r:id="" action="ppaction://noaction"/>
          </p:cNvPr>
          <p:cNvSpPr/>
          <p:nvPr/>
        </p:nvSpPr>
        <p:spPr>
          <a:xfrm>
            <a:off x="5796366" y="6216807"/>
            <a:ext cx="3347634" cy="660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903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hlinkClick r:id="" action="ppaction://noaction"/>
          </p:cNvPr>
          <p:cNvSpPr/>
          <p:nvPr/>
        </p:nvSpPr>
        <p:spPr>
          <a:xfrm>
            <a:off x="5796366" y="6216807"/>
            <a:ext cx="3347634" cy="660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A2A44ED4-205A-4F36-9927-5D8F4499AD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116043"/>
              </p:ext>
            </p:extLst>
          </p:nvPr>
        </p:nvGraphicFramePr>
        <p:xfrm>
          <a:off x="824680" y="1578077"/>
          <a:ext cx="7811269" cy="4790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3" name="Worksheet" r:id="rId3" imgW="5667409" imgH="3571761" progId="Excel.Sheet.12">
                  <p:embed/>
                </p:oleObj>
              </mc:Choice>
              <mc:Fallback>
                <p:oleObj name="Worksheet" r:id="rId3" imgW="5667409" imgH="357176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4680" y="1578077"/>
                        <a:ext cx="7811269" cy="4790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26738" y="6525361"/>
            <a:ext cx="21699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solidFill>
                  <a:srgbClr val="000089"/>
                </a:solidFill>
                <a:cs typeface="Verdana"/>
              </a:rPr>
              <a:t>Valores en millones pesos</a:t>
            </a:r>
            <a:endParaRPr lang="es-ES_tradnl" sz="900" dirty="0">
              <a:solidFill>
                <a:srgbClr val="000089"/>
              </a:solidFill>
              <a:cs typeface="Verdana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Gastos de programas – Unidades </a:t>
            </a:r>
          </a:p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Competitivas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  				      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207066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hlinkClick r:id="" action="ppaction://noaction"/>
          </p:cNvPr>
          <p:cNvSpPr/>
          <p:nvPr/>
        </p:nvSpPr>
        <p:spPr>
          <a:xfrm>
            <a:off x="5796366" y="6216807"/>
            <a:ext cx="3347634" cy="660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xmlns="" id="{E0933982-3B72-4AE1-9191-7EE8C4F3E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22443"/>
              </p:ext>
            </p:extLst>
          </p:nvPr>
        </p:nvGraphicFramePr>
        <p:xfrm>
          <a:off x="494272" y="1714379"/>
          <a:ext cx="8113568" cy="4162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0" name="Worksheet" r:id="rId3" imgW="5848269" imgH="3000312" progId="Excel.Sheet.12">
                  <p:embed/>
                </p:oleObj>
              </mc:Choice>
              <mc:Fallback>
                <p:oleObj name="Worksheet" r:id="rId3" imgW="5848269" imgH="30003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4272" y="1714379"/>
                        <a:ext cx="8113568" cy="4162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26738" y="6525361"/>
            <a:ext cx="21699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solidFill>
                  <a:srgbClr val="000089"/>
                </a:solidFill>
                <a:cs typeface="Verdana"/>
              </a:rPr>
              <a:t>Valores en millones pesos</a:t>
            </a:r>
            <a:endParaRPr lang="es-ES_tradnl" sz="900" dirty="0">
              <a:solidFill>
                <a:srgbClr val="000089"/>
              </a:solidFill>
              <a:cs typeface="Verdana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Gastos de programas – Unidades </a:t>
            </a:r>
          </a:p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Corporativas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  				      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141626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hlinkClick r:id="" action="ppaction://noaction"/>
          </p:cNvPr>
          <p:cNvSpPr/>
          <p:nvPr/>
        </p:nvSpPr>
        <p:spPr>
          <a:xfrm>
            <a:off x="5796366" y="6216807"/>
            <a:ext cx="3347634" cy="660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CC46EF95-6052-4B38-8C62-7C7DE2B1C2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2906" y="1416512"/>
          <a:ext cx="8294212" cy="2044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6" name="Worksheet" r:id="rId3" imgW="5372093" imgH="1324024" progId="Excel.Sheet.12">
                  <p:embed/>
                </p:oleObj>
              </mc:Choice>
              <mc:Fallback>
                <p:oleObj name="Worksheet" r:id="rId3" imgW="5372093" imgH="132402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906" y="1416512"/>
                        <a:ext cx="8294212" cy="2044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26738" y="6525361"/>
            <a:ext cx="21699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solidFill>
                  <a:srgbClr val="000089"/>
                </a:solidFill>
                <a:cs typeface="Verdana"/>
              </a:rPr>
              <a:t>Valores en millones pesos</a:t>
            </a:r>
            <a:endParaRPr lang="es-ES_tradnl" sz="900" dirty="0">
              <a:solidFill>
                <a:srgbClr val="000089"/>
              </a:solidFill>
              <a:cs typeface="Verdana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51521" y="290611"/>
            <a:ext cx="8521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Gastos – Aporte a entidades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  		  —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172419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229" y="5797731"/>
            <a:ext cx="1804588" cy="49973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67346" y="1621335"/>
            <a:ext cx="168353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4000" dirty="0">
                <a:solidFill>
                  <a:schemeClr val="tx2"/>
                </a:solidFill>
                <a:latin typeface="+mj-lt"/>
                <a:cs typeface="AmpleSoft Light"/>
              </a:rPr>
              <a:t>Gracias</a:t>
            </a:r>
            <a:endParaRPr lang="da-DK" sz="2500" dirty="0">
              <a:solidFill>
                <a:srgbClr val="FFC724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5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5043" y="2392367"/>
            <a:ext cx="852177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8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Plan de Acción</a:t>
            </a:r>
          </a:p>
          <a:p>
            <a:pPr algn="ctr">
              <a:lnSpc>
                <a:spcPct val="80000"/>
              </a:lnSpc>
            </a:pPr>
            <a:r>
              <a:rPr lang="es-ES_tradnl" sz="8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2018</a:t>
            </a:r>
          </a:p>
          <a:p>
            <a:pPr>
              <a:lnSpc>
                <a:spcPct val="80000"/>
              </a:lnSpc>
            </a:pPr>
            <a:r>
              <a:rPr lang="es-ES" sz="4000" dirty="0">
                <a:solidFill>
                  <a:srgbClr val="FFC724"/>
                </a:solidFill>
                <a:latin typeface="AmpleSoft Bold"/>
                <a:cs typeface="AmpleSoft Bold"/>
              </a:rPr>
              <a:t>				 	</a:t>
            </a:r>
            <a:endParaRPr lang="da-DK" sz="25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21899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20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empresas de todos los tamaños para impulsar su crecimiento</a:t>
            </a:r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620513" y="1569439"/>
            <a:ext cx="6053890" cy="1378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60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</a:rPr>
              <a:t>	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Emprendedores en etapa temprana con modelos de negocio validados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08007" y="2933875"/>
            <a:ext cx="4716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CO" sz="4000" dirty="0">
                <a:solidFill>
                  <a:srgbClr val="FF207B"/>
                </a:solidFill>
                <a:ea typeface="ＭＳ Ｐゴシック" charset="0"/>
                <a:cs typeface="Calibri" panose="020F0502020204030204" pitchFamily="34" charset="0"/>
              </a:rPr>
              <a:t>400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	   Participantes fortalecen el direccionamiento estratégico, capacidades gerenciales y/o acceden a financiamiento inteligente</a:t>
            </a:r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408417" y="2546578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Herramientas para escalar</a:t>
            </a:r>
          </a:p>
        </p:txBody>
      </p:sp>
      <p:pic>
        <p:nvPicPr>
          <p:cNvPr id="9" name="4 Imagen" descr="Descripción: Macintosh HD:Users:comunicaciones3:Desktop: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35" y="2466583"/>
            <a:ext cx="2823014" cy="58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 descr="fondeate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7" y="3068960"/>
            <a:ext cx="1728192" cy="868416"/>
          </a:xfrm>
          <a:prstGeom prst="rect">
            <a:avLst/>
          </a:prstGeom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xmlns="" id="{53106D95-7588-45CA-82AA-9ABF641E19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049" y="3933056"/>
            <a:ext cx="1550320" cy="767833"/>
          </a:xfrm>
          <a:prstGeom prst="rect">
            <a:avLst/>
          </a:prstGeom>
        </p:spPr>
      </p:pic>
      <p:pic>
        <p:nvPicPr>
          <p:cNvPr id="13" name="Picture 2" descr="C:\Users\mtorres\Dropbox (ccc)\Carpeta del equipo ccc\5. LOGOS PROGRAMAS\Valle E\Valle E - Log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508" y="1093708"/>
            <a:ext cx="1761883" cy="6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3 Título">
            <a:extLst>
              <a:ext uri="{FF2B5EF4-FFF2-40B4-BE49-F238E27FC236}">
                <a16:creationId xmlns:a16="http://schemas.microsoft.com/office/drawing/2014/main" xmlns="" id="{B7734F3F-9508-4BD8-B950-5451A22BA832}"/>
              </a:ext>
            </a:extLst>
          </p:cNvPr>
          <p:cNvSpPr txBox="1">
            <a:spLocks/>
          </p:cNvSpPr>
          <p:nvPr/>
        </p:nvSpPr>
        <p:spPr>
          <a:xfrm>
            <a:off x="406854" y="5009627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Acompañamiento a la comercialización: conexiones de valor</a:t>
            </a:r>
          </a:p>
        </p:txBody>
      </p:sp>
      <p:sp>
        <p:nvSpPr>
          <p:cNvPr id="15" name="3 Título">
            <a:extLst>
              <a:ext uri="{FF2B5EF4-FFF2-40B4-BE49-F238E27FC236}">
                <a16:creationId xmlns:a16="http://schemas.microsoft.com/office/drawing/2014/main" xmlns="" id="{64EA1876-AD66-48F4-98E6-7CDC3DCA2DCE}"/>
              </a:ext>
            </a:extLst>
          </p:cNvPr>
          <p:cNvSpPr txBox="1">
            <a:spLocks/>
          </p:cNvSpPr>
          <p:nvPr/>
        </p:nvSpPr>
        <p:spPr>
          <a:xfrm>
            <a:off x="677503" y="5382845"/>
            <a:ext cx="7926945" cy="10740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50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Agendas comerciales ejecutadas para las empresas del ecosistema de emprendimiento e innovación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sp>
        <p:nvSpPr>
          <p:cNvPr id="16" name="3 Título">
            <a:extLst>
              <a:ext uri="{FF2B5EF4-FFF2-40B4-BE49-F238E27FC236}">
                <a16:creationId xmlns:a16="http://schemas.microsoft.com/office/drawing/2014/main" xmlns="" id="{B85082D0-3E3E-4154-8D6D-25B372D2B749}"/>
              </a:ext>
            </a:extLst>
          </p:cNvPr>
          <p:cNvSpPr txBox="1">
            <a:spLocks/>
          </p:cNvSpPr>
          <p:nvPr/>
        </p:nvSpPr>
        <p:spPr>
          <a:xfrm>
            <a:off x="506607" y="116781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Herramientas de Ideación</a:t>
            </a:r>
          </a:p>
        </p:txBody>
      </p:sp>
    </p:spTree>
    <p:extLst>
      <p:ext uri="{BB962C8B-B14F-4D97-AF65-F5344CB8AC3E}">
        <p14:creationId xmlns:p14="http://schemas.microsoft.com/office/powerpoint/2010/main" val="2119042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Título"/>
          <p:cNvSpPr txBox="1">
            <a:spLocks/>
          </p:cNvSpPr>
          <p:nvPr/>
        </p:nvSpPr>
        <p:spPr>
          <a:xfrm>
            <a:off x="379995" y="116781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Mentalidad y Cultura: Comunidad Emprendedora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422360" y="1702340"/>
            <a:ext cx="6659979" cy="2384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srgbClr val="FF207B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3.000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pleSoft-Bold"/>
                <a:ea typeface="+mj-ea"/>
                <a:cs typeface="+mj-cs"/>
              </a:rPr>
              <a:t>  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j-cs"/>
              </a:rPr>
              <a:t>Asistentes  a espacios de conexión para fortalecer el ecosistema de emprendimiento e innovación</a:t>
            </a:r>
            <a:endParaRPr kumimoji="0" lang="es-CO" sz="20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Cali </a:t>
            </a:r>
            <a:r>
              <a:rPr kumimoji="0" lang="es-C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MeetUp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Espacios de </a:t>
            </a:r>
            <a:r>
              <a:rPr kumimoji="0" lang="es-C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mentoría</a:t>
            </a:r>
            <a:r>
              <a:rPr kumimoji="0" lang="es-CO" sz="2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 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Escenarios de </a:t>
            </a:r>
            <a:r>
              <a:rPr kumimoji="0" lang="es-C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Networking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Eventos de Red regional de emprendimiento</a:t>
            </a:r>
          </a:p>
        </p:txBody>
      </p:sp>
      <p:pic>
        <p:nvPicPr>
          <p:cNvPr id="4098" name="Picture 2" descr="Resultado de imagen para cali meetu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0498" y="1741334"/>
            <a:ext cx="1996902" cy="7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046" y="2492896"/>
            <a:ext cx="2067777" cy="70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3 Título">
            <a:extLst>
              <a:ext uri="{FF2B5EF4-FFF2-40B4-BE49-F238E27FC236}">
                <a16:creationId xmlns:a16="http://schemas.microsoft.com/office/drawing/2014/main" xmlns="" id="{77443411-5365-40FF-A251-0667F0B494C6}"/>
              </a:ext>
            </a:extLst>
          </p:cNvPr>
          <p:cNvSpPr txBox="1">
            <a:spLocks/>
          </p:cNvSpPr>
          <p:nvPr/>
        </p:nvSpPr>
        <p:spPr>
          <a:xfrm>
            <a:off x="364780" y="434335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Mentalidad y Cultura: Liderazgo emprendedor</a:t>
            </a:r>
          </a:p>
        </p:txBody>
      </p:sp>
      <p:sp>
        <p:nvSpPr>
          <p:cNvPr id="11" name="3 Título">
            <a:extLst>
              <a:ext uri="{FF2B5EF4-FFF2-40B4-BE49-F238E27FC236}">
                <a16:creationId xmlns:a16="http://schemas.microsoft.com/office/drawing/2014/main" xmlns="" id="{A55AC320-EE01-4F05-9D4C-A95860FC014D}"/>
              </a:ext>
            </a:extLst>
          </p:cNvPr>
          <p:cNvSpPr txBox="1">
            <a:spLocks/>
          </p:cNvSpPr>
          <p:nvPr/>
        </p:nvSpPr>
        <p:spPr>
          <a:xfrm>
            <a:off x="757597" y="4670860"/>
            <a:ext cx="5756223" cy="2043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srgbClr val="FF207B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30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pleSoft-Bold"/>
                <a:ea typeface="+mj-ea"/>
                <a:cs typeface="+mj-cs"/>
              </a:rPr>
              <a:t>   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j-cs"/>
              </a:rPr>
              <a:t>Talleres de liderazgo y mentalidad emprendedora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j-cs"/>
              </a:rPr>
              <a:t>Foguéate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j-cs"/>
              </a:rPr>
              <a:t>Programa Anti frágil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B8DD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j-cs"/>
              </a:rPr>
              <a:t>Reconocimiento de Ecosistemas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07BE831-DDBC-495A-AA64-96C15516D3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58" y="3261152"/>
            <a:ext cx="2771799" cy="686789"/>
          </a:xfrm>
          <a:prstGeom prst="rect">
            <a:avLst/>
          </a:prstGeom>
        </p:spPr>
      </p:pic>
      <p:pic>
        <p:nvPicPr>
          <p:cNvPr id="1026" name="Picture 2" descr="https://pbs.twimg.com/media/C_kaHDXXoAA3l1Y.jpg:large">
            <a:extLst>
              <a:ext uri="{FF2B5EF4-FFF2-40B4-BE49-F238E27FC236}">
                <a16:creationId xmlns:a16="http://schemas.microsoft.com/office/drawing/2014/main" xmlns="" id="{A0EEB585-571E-4989-A0D6-DDAFAEA2C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239974"/>
            <a:ext cx="2549857" cy="254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empresas de todos los tamaños para impulsar su crecimiento</a:t>
            </a:r>
          </a:p>
        </p:txBody>
      </p:sp>
    </p:spTree>
    <p:extLst>
      <p:ext uri="{BB962C8B-B14F-4D97-AF65-F5344CB8AC3E}">
        <p14:creationId xmlns:p14="http://schemas.microsoft.com/office/powerpoint/2010/main" val="105995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 txBox="1">
            <a:spLocks/>
          </p:cNvSpPr>
          <p:nvPr/>
        </p:nvSpPr>
        <p:spPr>
          <a:xfrm>
            <a:off x="461425" y="2135470"/>
            <a:ext cx="4053256" cy="787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>
                <a:solidFill>
                  <a:srgbClr val="FF207B"/>
                </a:solidFill>
                <a:latin typeface="+mn-lt"/>
                <a:ea typeface="ＭＳ Ｐゴシック" charset="0"/>
              </a:rPr>
              <a:t>1.070</a:t>
            </a:r>
            <a:r>
              <a:rPr lang="es-CO" sz="1800" dirty="0">
                <a:solidFill>
                  <a:srgbClr val="FF207B"/>
                </a:solidFill>
              </a:rPr>
              <a:t>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   Empresas formalizadas</a:t>
            </a:r>
          </a:p>
        </p:txBody>
      </p:sp>
      <p:sp>
        <p:nvSpPr>
          <p:cNvPr id="9" name="3 Título">
            <a:extLst>
              <a:ext uri="{FF2B5EF4-FFF2-40B4-BE49-F238E27FC236}">
                <a16:creationId xmlns:a16="http://schemas.microsoft.com/office/drawing/2014/main" xmlns="" id="{592E3FC7-19ED-4DE3-B055-7783DE679CC7}"/>
              </a:ext>
            </a:extLst>
          </p:cNvPr>
          <p:cNvSpPr txBox="1">
            <a:spLocks/>
          </p:cNvSpPr>
          <p:nvPr/>
        </p:nvSpPr>
        <p:spPr>
          <a:xfrm>
            <a:off x="439586" y="3697053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Sostenibilidad y Gobernanza Cluster</a:t>
            </a:r>
          </a:p>
        </p:txBody>
      </p:sp>
      <p:sp>
        <p:nvSpPr>
          <p:cNvPr id="10" name="3 Título">
            <a:extLst>
              <a:ext uri="{FF2B5EF4-FFF2-40B4-BE49-F238E27FC236}">
                <a16:creationId xmlns:a16="http://schemas.microsoft.com/office/drawing/2014/main" xmlns="" id="{874BAB2A-8469-489E-A6D9-046F7CD15D71}"/>
              </a:ext>
            </a:extLst>
          </p:cNvPr>
          <p:cNvSpPr txBox="1">
            <a:spLocks/>
          </p:cNvSpPr>
          <p:nvPr/>
        </p:nvSpPr>
        <p:spPr>
          <a:xfrm>
            <a:off x="463827" y="4151603"/>
            <a:ext cx="6659979" cy="2384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>
                <a:ln>
                  <a:noFill/>
                </a:ln>
                <a:solidFill>
                  <a:srgbClr val="FF0353"/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2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pleSoft-Bold"/>
                <a:ea typeface="+mj-ea"/>
                <a:cs typeface="+mj-cs"/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</a:rPr>
              <a:t>Clusters con modelo de gobernanza implementado</a:t>
            </a:r>
            <a:endParaRPr kumimoji="0" lang="es-CO" sz="20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+mj-cs"/>
            </a:endParaRPr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379995" y="1167819"/>
            <a:ext cx="8264828" cy="55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Formalización</a:t>
            </a:r>
            <a:r>
              <a:rPr kumimoji="0" lang="es-CO" sz="2400" b="1" i="1" u="none" strike="noStrike" kern="1200" cap="none" spc="0" normalizeH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 bold italic" panose="020F07020304040A0204" pitchFamily="34" charset="0"/>
                <a:ea typeface="+mj-ea"/>
                <a:cs typeface="Calibri bold italic" panose="020F07020304040A0204" pitchFamily="34" charset="0"/>
              </a:rPr>
              <a:t> Focalizada</a:t>
            </a:r>
            <a:endParaRPr kumimoji="0" lang="es-CO" sz="2400" b="1" i="1" u="none" strike="noStrike" kern="1200" cap="none" spc="0" normalizeH="0" baseline="0" noProof="0" dirty="0">
              <a:ln>
                <a:noFill/>
              </a:ln>
              <a:solidFill>
                <a:srgbClr val="253D90"/>
              </a:solidFill>
              <a:effectLst/>
              <a:uLnTx/>
              <a:uFillTx/>
              <a:latin typeface="Calibri bold italic" panose="020F07020304040A0204" pitchFamily="34" charset="0"/>
              <a:ea typeface="+mj-ea"/>
              <a:cs typeface="Calibri bold italic" panose="020F07020304040A0204" pitchFamily="34" charset="0"/>
            </a:endParaRPr>
          </a:p>
        </p:txBody>
      </p:sp>
      <p:pic>
        <p:nvPicPr>
          <p:cNvPr id="1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4126" y="1207880"/>
            <a:ext cx="2499360" cy="2642604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empresas de todos los tamaños para impulsar su crecimiento</a:t>
            </a:r>
          </a:p>
        </p:txBody>
      </p:sp>
      <p:pic>
        <p:nvPicPr>
          <p:cNvPr id="15" name="Imagen 21" descr="c-1.png">
            <a:extLst>
              <a:ext uri="{FF2B5EF4-FFF2-40B4-BE49-F238E27FC236}">
                <a16:creationId xmlns:a16="http://schemas.microsoft.com/office/drawing/2014/main" xmlns="" id="{B744BCF1-0B26-4FEF-9B28-D06AB8D3B0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649" y="5266830"/>
            <a:ext cx="1115891" cy="1115891"/>
          </a:xfrm>
          <a:prstGeom prst="rect">
            <a:avLst/>
          </a:prstGeom>
        </p:spPr>
      </p:pic>
      <p:pic>
        <p:nvPicPr>
          <p:cNvPr id="16" name="Imagen 3" descr="C-6.png">
            <a:extLst>
              <a:ext uri="{FF2B5EF4-FFF2-40B4-BE49-F238E27FC236}">
                <a16:creationId xmlns:a16="http://schemas.microsoft.com/office/drawing/2014/main" xmlns="" id="{D8F4D33C-5A5D-4CFC-8F7A-F5C247A627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208" y="5245081"/>
            <a:ext cx="1145570" cy="11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65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Título"/>
          <p:cNvSpPr txBox="1">
            <a:spLocks/>
          </p:cNvSpPr>
          <p:nvPr/>
        </p:nvSpPr>
        <p:spPr>
          <a:xfrm>
            <a:off x="273082" y="2103326"/>
            <a:ext cx="7457236" cy="32103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2.250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800" dirty="0">
                <a:solidFill>
                  <a:prstClr val="black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Participantes en Seminarios Abiertos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es-CO" sz="3600" dirty="0">
                <a:solidFill>
                  <a:srgbClr val="FF0353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5.000</a:t>
            </a:r>
            <a:r>
              <a:rPr lang="es-CO" sz="18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+mn-cs"/>
              </a:rPr>
              <a:t>Participantes en Formación Virtual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es-CO" sz="3600" dirty="0">
                <a:solidFill>
                  <a:srgbClr val="FF0353"/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600</a:t>
            </a:r>
            <a:r>
              <a:rPr lang="es-CO" sz="18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ＭＳ Ｐゴシック" charset="0"/>
                <a:cs typeface="+mn-cs"/>
              </a:rPr>
              <a:t>Participantes en Formación Gratuita</a:t>
            </a:r>
          </a:p>
          <a:p>
            <a:r>
              <a:rPr lang="es-CO" sz="3600" dirty="0">
                <a:solidFill>
                  <a:srgbClr val="FF0353"/>
                </a:solidFill>
                <a:latin typeface="+mn-lt"/>
                <a:ea typeface="ＭＳ Ｐゴシック" charset="0"/>
                <a:cs typeface="Calibri" panose="020F0502020204030204" pitchFamily="34" charset="0"/>
              </a:rPr>
              <a:t>90%</a:t>
            </a:r>
            <a:r>
              <a:rPr lang="es-CO" sz="18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CO" sz="1600" dirty="0">
                <a:solidFill>
                  <a:prstClr val="black"/>
                </a:solidFill>
              </a:rPr>
              <a:t>   </a:t>
            </a:r>
            <a:r>
              <a:rPr lang="es-CO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ＭＳ Ｐゴシック" charset="0"/>
              </a:rPr>
              <a:t>Satisfacción en nuestra formación a la medida</a:t>
            </a:r>
          </a:p>
          <a:p>
            <a:endParaRPr lang="es-CO" sz="2000" dirty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ＭＳ Ｐゴシック" charset="0"/>
            </a:endParaRPr>
          </a:p>
        </p:txBody>
      </p:sp>
      <p:sp>
        <p:nvSpPr>
          <p:cNvPr id="10" name="3 Título"/>
          <p:cNvSpPr txBox="1">
            <a:spLocks/>
          </p:cNvSpPr>
          <p:nvPr/>
        </p:nvSpPr>
        <p:spPr>
          <a:xfrm>
            <a:off x="442444" y="1271303"/>
            <a:ext cx="8264828" cy="899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b="1" i="1" dirty="0">
                <a:solidFill>
                  <a:srgbClr val="253D90"/>
                </a:solidFill>
                <a:latin typeface="Calibri bold italic" panose="020F07020304040A0204" pitchFamily="34" charset="0"/>
                <a:ea typeface="+mn-ea"/>
                <a:cs typeface="Calibri bold italic" panose="020F07020304040A0204" pitchFamily="34" charset="0"/>
              </a:rPr>
              <a:t>Formación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777682"/>
          </a:xfrm>
          <a:prstGeom prst="rect">
            <a:avLst/>
          </a:prstGeom>
          <a:solidFill>
            <a:srgbClr val="3B2A8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s-CO">
              <a:solidFill>
                <a:srgbClr val="000000"/>
              </a:solidFill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17621" y="-57152"/>
            <a:ext cx="87538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s-CO" altLang="es-CO" sz="2400" b="1" i="1" dirty="0">
                <a:solidFill>
                  <a:srgbClr val="FFFFFF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Acompañamos  empresas de todos los tamaños para impulsar su crecimiento</a:t>
            </a:r>
          </a:p>
        </p:txBody>
      </p:sp>
    </p:spTree>
    <p:extLst>
      <p:ext uri="{BB962C8B-B14F-4D97-AF65-F5344CB8AC3E}">
        <p14:creationId xmlns:p14="http://schemas.microsoft.com/office/powerpoint/2010/main" val="1835113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U6i8hKF0SRZ3bViv9Bm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U6i8hKF0SRZ3bViv9Bm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U6i8hKF0SRZ3bViv9Bmg"/>
</p:tagLst>
</file>

<file path=ppt/theme/theme1.xml><?xml version="1.0" encoding="utf-8"?>
<a:theme xmlns:a="http://schemas.openxmlformats.org/drawingml/2006/main" name="CCC_plantilla">
  <a:themeElements>
    <a:clrScheme name="CCC_colores">
      <a:dk1>
        <a:srgbClr val="000000"/>
      </a:dk1>
      <a:lt1>
        <a:srgbClr val="000000"/>
      </a:lt1>
      <a:dk2>
        <a:srgbClr val="FFFFFF"/>
      </a:dk2>
      <a:lt2>
        <a:srgbClr val="B8DD26"/>
      </a:lt2>
      <a:accent1>
        <a:srgbClr val="253D90"/>
      </a:accent1>
      <a:accent2>
        <a:srgbClr val="6427B3"/>
      </a:accent2>
      <a:accent3>
        <a:srgbClr val="3ED4B8"/>
      </a:accent3>
      <a:accent4>
        <a:srgbClr val="FF207B"/>
      </a:accent4>
      <a:accent5>
        <a:srgbClr val="5CBBFF"/>
      </a:accent5>
      <a:accent6>
        <a:srgbClr val="FFC624"/>
      </a:accent6>
      <a:hlink>
        <a:srgbClr val="FF7133"/>
      </a:hlink>
      <a:folHlink>
        <a:srgbClr val="6427B3"/>
      </a:folHlink>
    </a:clrScheme>
    <a:fontScheme name="CCC_fuentes">
      <a:majorFont>
        <a:latin typeface="AmpleSoft-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CC_plantilla" id="{19BB7DB8-6E15-4E25-80B3-912BFD64D922}" vid="{EFD3AA4E-6561-4A51-94B9-4082CE841871}"/>
    </a:ext>
  </a:extLst>
</a:theme>
</file>

<file path=ppt/theme/theme2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>
            <a:latin typeface="Avenir Next" charset="0"/>
            <a:ea typeface="Avenir Next" charset="0"/>
            <a:cs typeface="Avenir Next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CCC_plantilla">
  <a:themeElements>
    <a:clrScheme name="CCC_colores">
      <a:dk1>
        <a:srgbClr val="000000"/>
      </a:dk1>
      <a:lt1>
        <a:srgbClr val="000000"/>
      </a:lt1>
      <a:dk2>
        <a:srgbClr val="FFFFFF"/>
      </a:dk2>
      <a:lt2>
        <a:srgbClr val="B8DD26"/>
      </a:lt2>
      <a:accent1>
        <a:srgbClr val="253D90"/>
      </a:accent1>
      <a:accent2>
        <a:srgbClr val="6427B3"/>
      </a:accent2>
      <a:accent3>
        <a:srgbClr val="3ED4B8"/>
      </a:accent3>
      <a:accent4>
        <a:srgbClr val="FF207B"/>
      </a:accent4>
      <a:accent5>
        <a:srgbClr val="5CBBFF"/>
      </a:accent5>
      <a:accent6>
        <a:srgbClr val="FFC624"/>
      </a:accent6>
      <a:hlink>
        <a:srgbClr val="FF7133"/>
      </a:hlink>
      <a:folHlink>
        <a:srgbClr val="6427B3"/>
      </a:folHlink>
    </a:clrScheme>
    <a:fontScheme name="CCC_fuentes">
      <a:majorFont>
        <a:latin typeface="AmpleSoft-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CC_plantilla" id="{19BB7DB8-6E15-4E25-80B3-912BFD64D922}" vid="{EFD3AA4E-6561-4A51-94B9-4082CE841871}"/>
    </a:ext>
  </a:extLst>
</a:theme>
</file>

<file path=ppt/theme/theme4.xml><?xml version="1.0" encoding="utf-8"?>
<a:theme xmlns:a="http://schemas.openxmlformats.org/drawingml/2006/main" name="Showeet theme">
  <a:themeElements>
    <a:clrScheme name="Showeet theme">
      <a:dk1>
        <a:sysClr val="windowText" lastClr="000000"/>
      </a:dk1>
      <a:lt1>
        <a:sysClr val="window" lastClr="FFFFFF"/>
      </a:lt1>
      <a:dk2>
        <a:srgbClr val="1D2631"/>
      </a:dk2>
      <a:lt2>
        <a:srgbClr val="EEECE1"/>
      </a:lt2>
      <a:accent1>
        <a:srgbClr val="3F4855"/>
      </a:accent1>
      <a:accent2>
        <a:srgbClr val="F1A138"/>
      </a:accent2>
      <a:accent3>
        <a:srgbClr val="CBDB23"/>
      </a:accent3>
      <a:accent4>
        <a:srgbClr val="590B4E"/>
      </a:accent4>
      <a:accent5>
        <a:srgbClr val="2CA3FC"/>
      </a:accent5>
      <a:accent6>
        <a:srgbClr val="9EB31C"/>
      </a:accent6>
      <a:hlink>
        <a:srgbClr val="B8CCE4"/>
      </a:hlink>
      <a:folHlink>
        <a:srgbClr val="B8CC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CC_plantilla">
  <a:themeElements>
    <a:clrScheme name="CCC_colores">
      <a:dk1>
        <a:srgbClr val="000000"/>
      </a:dk1>
      <a:lt1>
        <a:srgbClr val="000000"/>
      </a:lt1>
      <a:dk2>
        <a:srgbClr val="FFFFFF"/>
      </a:dk2>
      <a:lt2>
        <a:srgbClr val="B8DD26"/>
      </a:lt2>
      <a:accent1>
        <a:srgbClr val="253D90"/>
      </a:accent1>
      <a:accent2>
        <a:srgbClr val="6427B3"/>
      </a:accent2>
      <a:accent3>
        <a:srgbClr val="3ED4B8"/>
      </a:accent3>
      <a:accent4>
        <a:srgbClr val="FF207B"/>
      </a:accent4>
      <a:accent5>
        <a:srgbClr val="5CBBFF"/>
      </a:accent5>
      <a:accent6>
        <a:srgbClr val="FFC624"/>
      </a:accent6>
      <a:hlink>
        <a:srgbClr val="FF7133"/>
      </a:hlink>
      <a:folHlink>
        <a:srgbClr val="6427B3"/>
      </a:folHlink>
    </a:clrScheme>
    <a:fontScheme name="CCC_fuentes">
      <a:majorFont>
        <a:latin typeface="AmpleSoft-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CC_plantilla" id="{19BB7DB8-6E15-4E25-80B3-912BFD64D922}" vid="{EFD3AA4E-6561-4A51-94B9-4082CE841871}"/>
    </a:ext>
  </a:extLst>
</a:theme>
</file>

<file path=ppt/theme/theme6.xml><?xml version="1.0" encoding="utf-8"?>
<a:theme xmlns:a="http://schemas.openxmlformats.org/drawingml/2006/main" name="3_CCC_plantilla">
  <a:themeElements>
    <a:clrScheme name="CCC_colores">
      <a:dk1>
        <a:srgbClr val="000000"/>
      </a:dk1>
      <a:lt1>
        <a:srgbClr val="000000"/>
      </a:lt1>
      <a:dk2>
        <a:srgbClr val="FFFFFF"/>
      </a:dk2>
      <a:lt2>
        <a:srgbClr val="B8DD26"/>
      </a:lt2>
      <a:accent1>
        <a:srgbClr val="253D90"/>
      </a:accent1>
      <a:accent2>
        <a:srgbClr val="6427B3"/>
      </a:accent2>
      <a:accent3>
        <a:srgbClr val="3ED4B8"/>
      </a:accent3>
      <a:accent4>
        <a:srgbClr val="FF207B"/>
      </a:accent4>
      <a:accent5>
        <a:srgbClr val="5CBBFF"/>
      </a:accent5>
      <a:accent6>
        <a:srgbClr val="FFC624"/>
      </a:accent6>
      <a:hlink>
        <a:srgbClr val="FF7133"/>
      </a:hlink>
      <a:folHlink>
        <a:srgbClr val="6427B3"/>
      </a:folHlink>
    </a:clrScheme>
    <a:fontScheme name="CCC_fuentes">
      <a:majorFont>
        <a:latin typeface="AmpleSoft-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CC_plantilla" id="{19BB7DB8-6E15-4E25-80B3-912BFD64D922}" vid="{EFD3AA4E-6561-4A51-94B9-4082CE841871}"/>
    </a:ext>
  </a:extLst>
</a:theme>
</file>

<file path=ppt/theme/theme7.xml><?xml version="1.0" encoding="utf-8"?>
<a:theme xmlns:a="http://schemas.openxmlformats.org/drawingml/2006/main" name="4_CCC_plantilla">
  <a:themeElements>
    <a:clrScheme name="CCC_colores">
      <a:dk1>
        <a:srgbClr val="000000"/>
      </a:dk1>
      <a:lt1>
        <a:srgbClr val="000000"/>
      </a:lt1>
      <a:dk2>
        <a:srgbClr val="FFFFFF"/>
      </a:dk2>
      <a:lt2>
        <a:srgbClr val="B8DD26"/>
      </a:lt2>
      <a:accent1>
        <a:srgbClr val="253D90"/>
      </a:accent1>
      <a:accent2>
        <a:srgbClr val="6427B3"/>
      </a:accent2>
      <a:accent3>
        <a:srgbClr val="3ED4B8"/>
      </a:accent3>
      <a:accent4>
        <a:srgbClr val="FF207B"/>
      </a:accent4>
      <a:accent5>
        <a:srgbClr val="5CBBFF"/>
      </a:accent5>
      <a:accent6>
        <a:srgbClr val="FFC624"/>
      </a:accent6>
      <a:hlink>
        <a:srgbClr val="FF7133"/>
      </a:hlink>
      <a:folHlink>
        <a:srgbClr val="6427B3"/>
      </a:folHlink>
    </a:clrScheme>
    <a:fontScheme name="CCC_fuentes">
      <a:majorFont>
        <a:latin typeface="AmpleSoft-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CC_plantilla" id="{19BB7DB8-6E15-4E25-80B3-912BFD64D922}" vid="{EFD3AA4E-6561-4A51-94B9-4082CE841871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CCC_plantilla</Template>
  <TotalTime>15410</TotalTime>
  <Words>2412</Words>
  <Application>Microsoft Office PowerPoint</Application>
  <PresentationFormat>Presentación en pantalla (4:3)</PresentationFormat>
  <Paragraphs>377</Paragraphs>
  <Slides>49</Slides>
  <Notes>27</Notes>
  <HiddenSlides>0</HiddenSlides>
  <MMClips>0</MMClips>
  <ScaleCrop>false</ScaleCrop>
  <HeadingPairs>
    <vt:vector size="8" baseType="variant">
      <vt:variant>
        <vt:lpstr>Fuentes usadas</vt:lpstr>
      </vt:variant>
      <vt:variant>
        <vt:i4>20</vt:i4>
      </vt:variant>
      <vt:variant>
        <vt:lpstr>Tema</vt:lpstr>
      </vt:variant>
      <vt:variant>
        <vt:i4>7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49</vt:i4>
      </vt:variant>
    </vt:vector>
  </HeadingPairs>
  <TitlesOfParts>
    <vt:vector size="79" baseType="lpstr">
      <vt:lpstr>ＭＳ Ｐゴシック</vt:lpstr>
      <vt:lpstr>AmpleSoft Bold</vt:lpstr>
      <vt:lpstr>AmpleSoft Light</vt:lpstr>
      <vt:lpstr>AmpleSoft Medium</vt:lpstr>
      <vt:lpstr>AmpleSoft-Bold</vt:lpstr>
      <vt:lpstr>AmpleSoft-Light</vt:lpstr>
      <vt:lpstr>AmpleSoft-Regular</vt:lpstr>
      <vt:lpstr>Arial</vt:lpstr>
      <vt:lpstr>Avenir Book</vt:lpstr>
      <vt:lpstr>Avenir Next</vt:lpstr>
      <vt:lpstr>Calibri</vt:lpstr>
      <vt:lpstr>Calibri bold italic</vt:lpstr>
      <vt:lpstr>Century Gothic</vt:lpstr>
      <vt:lpstr>GeosansLight</vt:lpstr>
      <vt:lpstr>Kohinoor Devanagari</vt:lpstr>
      <vt:lpstr>Kohinoor Devanagari Bold</vt:lpstr>
      <vt:lpstr>Marlett</vt:lpstr>
      <vt:lpstr>Open Sans</vt:lpstr>
      <vt:lpstr>Verdana</vt:lpstr>
      <vt:lpstr>Wingdings 2</vt:lpstr>
      <vt:lpstr>CCC_plantilla</vt:lpstr>
      <vt:lpstr>Perception</vt:lpstr>
      <vt:lpstr>1_CCC_plantilla</vt:lpstr>
      <vt:lpstr>Showeet theme</vt:lpstr>
      <vt:lpstr>2_CCC_plantilla</vt:lpstr>
      <vt:lpstr>3_CCC_plantilla</vt:lpstr>
      <vt:lpstr>4_CCC_plantilla</vt:lpstr>
      <vt:lpstr>think-cell Slide</vt:lpstr>
      <vt:lpstr>Worksheet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.....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.... ....</dc:creator>
  <cp:lastModifiedBy>Usuario</cp:lastModifiedBy>
  <cp:revision>511</cp:revision>
  <dcterms:created xsi:type="dcterms:W3CDTF">2015-04-21T12:50:28Z</dcterms:created>
  <dcterms:modified xsi:type="dcterms:W3CDTF">2020-10-13T20:36:59Z</dcterms:modified>
</cp:coreProperties>
</file>